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664" r:id="rId3"/>
    <p:sldId id="672" r:id="rId4"/>
    <p:sldId id="648" r:id="rId5"/>
    <p:sldId id="649" r:id="rId6"/>
    <p:sldId id="650" r:id="rId7"/>
    <p:sldId id="670" r:id="rId8"/>
    <p:sldId id="666" r:id="rId9"/>
    <p:sldId id="653" r:id="rId10"/>
    <p:sldId id="667" r:id="rId11"/>
    <p:sldId id="656" r:id="rId12"/>
    <p:sldId id="657" r:id="rId13"/>
    <p:sldId id="658" r:id="rId14"/>
    <p:sldId id="640" r:id="rId15"/>
    <p:sldId id="668" r:id="rId16"/>
    <p:sldId id="669" r:id="rId17"/>
    <p:sldId id="673" r:id="rId18"/>
    <p:sldId id="6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A911-4946-77C3-EC0E-2EA770C5C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74106-AA25-4844-59B1-AA3C39145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3F37-DCE1-E7C0-C07B-9ACFE80C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620AE-56D7-67C8-E5E7-DA8C09BD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3395A-DC77-0E72-152C-520C8FA0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090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1AC0-E9DA-8EDF-5E18-FDD65AC5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980CC-1F21-6DCC-B2AA-8C44E051D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DB306-94EB-A980-B812-4D263B25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4D703-636D-5C32-A4D2-052248D6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0F42F-101A-FAB9-093B-A4A19601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214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9A4A0-72FD-4979-AC83-D9C8A9FE8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EA699-864E-FB58-77D2-D15DB8ECC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25441-2489-2BF9-759C-7FC7EB75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492E-1868-83F8-157F-01F4833E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C62A-9EBE-2D68-A288-3A8FC0EF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038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ABD5-12AE-3846-DD62-88390096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0B14-C4B0-6EEE-3DB2-1587EF69A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E455-DA54-7A14-0EE8-07EB7325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4562-BE5E-FE0A-B871-5EB2779D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3EAC-E1D7-5577-2E5D-41B8E6BB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777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78EB-2ADC-150D-5BB3-D8295324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FEDF1-0D05-E392-B336-093B47AF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EC55-9829-7C9F-4C53-2413A5C8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84E4-5227-A81A-ECD3-C7819B6E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AE08F-E0A3-2E80-BB01-14B1F99A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706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0EE3-67C4-817F-2AF4-02833979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BB467-C4D7-E7E2-F810-C5C5D94E8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2600C-0C46-240C-F7DF-0572D905D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766E-45B8-11C2-6EBC-7B298C38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97B57-FAF3-4066-3FDC-BB75D40C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3DF70-9F8B-8EC3-D560-2CBC5182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023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5C04-6BC6-F3A4-2269-AE582DFA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86BB-E12B-7662-28F2-21DD7B96C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4AD09-6305-56AD-0ADF-CD3CD9951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429BC-FD66-CBAA-350F-68426E3F3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125F1-19B9-9A72-98BF-A07B776AB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36A84-C26D-9BB1-B2F5-56CF19AC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7BE70-4578-12C9-8412-BE60AF5C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C35B0-0EA4-BA3E-4BD4-591DBADF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512F-2BCA-140B-81AC-71374EB6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0A9C7-4DF5-1C73-EF33-475D0071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D247C-2009-7C75-D16E-A802D756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580A8-36EB-9EC6-E925-FA91C36C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292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78EA3-C411-7362-0CE7-E46E6DD9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DF5B2-21C8-A51D-7264-676E02F9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9693-BA7A-EC77-D72E-42DD8611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47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2F27-F3ED-C3DA-29B9-061BF2E3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E34B-D6E5-BE5D-41C4-708F2D58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FF41B-D2B1-1AB9-7C94-B609B683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79EE9-0F02-95EF-FA66-AF31C2DD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C77D2-6780-D560-7F9A-1FE2BF10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8DA4A-9697-CADC-5676-76A5B6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147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D7AF-996F-25DB-3791-744E8570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D6B6B-6446-A5AB-6130-1CB5ABD73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325A7-D1EB-8666-4873-3B01C506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F2C32-EC0E-281D-5053-5B8611B5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445F5-E467-C0A4-0C19-776B7C77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EB013-D561-D46B-583E-5E17743F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887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D2A40-F0F5-0551-9954-683D238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C1C4-E12F-7766-9F0C-7A46A4AC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98859-7737-0290-7012-31D0F3D3E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1CA2-3831-4525-9D1B-799B8EB3543F}" type="datetimeFigureOut">
              <a:rPr lang="en-MY" smtClean="0"/>
              <a:t>28/11/2023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D8F0-F033-9A67-92E9-463CF07EB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B7197-C8AC-B122-A884-33A7CE4B9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C2B8-4A9A-44C8-822A-2445872F10E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39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ED563A-7B01-5D14-1062-A79EAD790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258" y="2237168"/>
            <a:ext cx="8908592" cy="1158657"/>
          </a:xfrm>
        </p:spPr>
        <p:txBody>
          <a:bodyPr/>
          <a:lstStyle/>
          <a:p>
            <a:r>
              <a:rPr lang="en-US" sz="6600" b="1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8:1-17</a:t>
            </a:r>
            <a:endParaRPr lang="en-MY" sz="66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2050" name="Picture 2" descr="Gospel of Matthew - Pine Run Church of Christ">
            <a:extLst>
              <a:ext uri="{FF2B5EF4-FFF2-40B4-BE49-F238E27FC236}">
                <a16:creationId xmlns:a16="http://schemas.microsoft.com/office/drawing/2014/main" id="{C22BFB5F-E692-F96D-55D8-E9725002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3" y="3291839"/>
            <a:ext cx="12279086" cy="35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69386"/>
            <a:ext cx="12251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Power &amp; Authority of the King </a:t>
            </a:r>
            <a:endParaRPr lang="en-US" sz="28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2426" y="287472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F23A0-439C-E11F-3720-D0ABC0B44CB7}"/>
              </a:ext>
            </a:extLst>
          </p:cNvPr>
          <p:cNvSpPr txBox="1"/>
          <p:nvPr/>
        </p:nvSpPr>
        <p:spPr>
          <a:xfrm>
            <a:off x="1099596" y="132732"/>
            <a:ext cx="100143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Authority of Jesus</a:t>
            </a:r>
          </a:p>
          <a:p>
            <a:pPr algn="ctr"/>
            <a:r>
              <a:rPr lang="en-US" sz="6000" i="1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the Unexpected</a:t>
            </a:r>
            <a:r>
              <a:rPr lang="en-US" sz="6000" dirty="0">
                <a:solidFill>
                  <a:srgbClr val="FF0000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MY" sz="6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 descr="Image result for jesus and the storm">
            <a:extLst>
              <a:ext uri="{FF2B5EF4-FFF2-40B4-BE49-F238E27FC236}">
                <a16:creationId xmlns:a16="http://schemas.microsoft.com/office/drawing/2014/main" id="{9531BE01-15E4-B866-8F44-74C2A7AC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880"/>
            <a:ext cx="12209585" cy="36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5DE79978-F89C-8A17-EBF2-B4D93CC0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37" y="460367"/>
            <a:ext cx="9069031" cy="1035049"/>
          </a:xfrm>
        </p:spPr>
        <p:txBody>
          <a:bodyPr>
            <a:normAutofit fontScale="90000"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disciples were pleasantly amazed at the unexpected power encounter</a:t>
            </a:r>
            <a:br>
              <a:rPr lang="en-US" alt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9E7FD2F-0EE9-B758-B543-D28703E7C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37" y="1201793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b="1" i="1" baseline="30000" dirty="0"/>
              <a:t>27 </a:t>
            </a:r>
            <a:r>
              <a:rPr lang="en-US" altLang="en-US" sz="3200" b="1" i="1" dirty="0"/>
              <a:t>The men were amazed and asked,            ‘What kind of man is this?                                 Even the winds and the waves obey him!’</a:t>
            </a:r>
            <a:endParaRPr lang="en-US" altLang="en-US" sz="3200" b="1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9F0ED-CC1D-4442-7396-DE07D6E3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37" y="2514729"/>
            <a:ext cx="7927170" cy="8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Jesus’ mastery over nature</a:t>
            </a:r>
            <a:endParaRPr lang="en-US" altLang="en-US" sz="4400" dirty="0">
              <a:solidFill>
                <a:srgbClr val="00206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CCCB4-BFF7-B1E6-FA6F-AB0B7DDC5597}"/>
              </a:ext>
            </a:extLst>
          </p:cNvPr>
          <p:cNvSpPr txBox="1"/>
          <p:nvPr/>
        </p:nvSpPr>
        <p:spPr>
          <a:xfrm>
            <a:off x="5356298" y="4290364"/>
            <a:ext cx="6792278" cy="1509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MY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Creator of Heaven and Universe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79" y="3453217"/>
            <a:ext cx="992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came to Know who Jesus is!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51555BD-75D8-C3AD-F2D2-9C70F81C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5" y="316428"/>
            <a:ext cx="8229600" cy="11430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Another Unexpected Encounter</a:t>
            </a:r>
            <a:endParaRPr lang="en-US" altLang="en-US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B9DEFDD-5438-B916-13A8-0781E18B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3" y="1179755"/>
            <a:ext cx="7473461" cy="4322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i="1" baseline="30000" dirty="0"/>
              <a:t>28 </a:t>
            </a:r>
            <a:r>
              <a:rPr lang="en-US" altLang="en-US" sz="3200" b="1" i="1" dirty="0"/>
              <a:t>When he arrived at the other side                   in the region of the Gadarenes, two            demon-possessed men coming from             the tombs met him. They were so violent that no one could pass that way. </a:t>
            </a:r>
            <a:endParaRPr lang="en-US" altLang="en-US" sz="3200" b="1" dirty="0"/>
          </a:p>
          <a:p>
            <a:pPr marL="0" indent="0">
              <a:buNone/>
            </a:pPr>
            <a:r>
              <a:rPr lang="en-US" altLang="en-US" sz="3200" b="1" i="1" baseline="30000" dirty="0"/>
              <a:t>29 </a:t>
            </a:r>
            <a:r>
              <a:rPr lang="en-US" altLang="en-US" sz="3200" b="1" i="1" dirty="0"/>
              <a:t>‘What do you want with us, </a:t>
            </a:r>
            <a:r>
              <a:rPr lang="en-US" altLang="en-US" sz="3200" b="1" i="1" u="sng" dirty="0"/>
              <a:t>Son of God</a:t>
            </a:r>
            <a:r>
              <a:rPr lang="en-US" altLang="en-US" sz="3200" b="1" i="1" dirty="0"/>
              <a:t>?’       they shouted. ‘Have you come here to torture us before the appointed time?’ </a:t>
            </a:r>
            <a:endParaRPr lang="en-US" altLang="en-US" sz="3200" b="1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C04C5-5B00-8BD1-35CB-EC40AB54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92" y="4936439"/>
            <a:ext cx="7254191" cy="15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Even the demons knew Jesus and their ultimate fate</a:t>
            </a:r>
            <a:endParaRPr lang="en-US" altLang="en-US" sz="4000" dirty="0">
              <a:solidFill>
                <a:srgbClr val="002060"/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2" descr="Image result for jesus and the demon possessed man">
            <a:extLst>
              <a:ext uri="{FF2B5EF4-FFF2-40B4-BE49-F238E27FC236}">
                <a16:creationId xmlns:a16="http://schemas.microsoft.com/office/drawing/2014/main" id="{0C6CC32D-A565-9FBC-C69F-3D922634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6" y="3657598"/>
            <a:ext cx="3881310" cy="27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2B6D5EF-235D-79E6-F0F1-83853A73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018" y="147305"/>
            <a:ext cx="772550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Jesus restored the men               with an unexpected method </a:t>
            </a:r>
            <a:br>
              <a:rPr lang="en-US" alt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7BE089E-A017-2754-7672-82F36C3DD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268559"/>
            <a:ext cx="10849710" cy="2446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b="1" i="1" baseline="30000" dirty="0"/>
              <a:t>30 </a:t>
            </a:r>
            <a:r>
              <a:rPr lang="en-US" altLang="en-US" sz="3200" b="1" i="1" dirty="0"/>
              <a:t>Some distance from them a large herd of pigs was feeding. </a:t>
            </a:r>
            <a:r>
              <a:rPr lang="en-US" altLang="en-US" sz="3200" b="1" i="1" baseline="30000" dirty="0"/>
              <a:t>31 </a:t>
            </a:r>
            <a:r>
              <a:rPr lang="en-US" altLang="en-US" sz="3200" b="1" i="1" dirty="0"/>
              <a:t>The demons begged Jesus, ‘If you drive us out,    send us into the herd of pigs.’ </a:t>
            </a:r>
            <a:r>
              <a:rPr lang="en-US" altLang="en-US" sz="3200" b="1" i="1" baseline="30000" dirty="0"/>
              <a:t>32 </a:t>
            </a:r>
            <a:r>
              <a:rPr lang="en-US" altLang="en-US" sz="3200" b="1" i="1" dirty="0"/>
              <a:t>He said to them, ‘Go!’ So they came out and went into the pigs, and the whole herd rushed down the steep bank into the lake and died in the water. </a:t>
            </a:r>
            <a:endParaRPr lang="en-US" altLang="en-US" sz="3200" b="1" dirty="0"/>
          </a:p>
        </p:txBody>
      </p:sp>
      <p:pic>
        <p:nvPicPr>
          <p:cNvPr id="13316" name="Picture 6" descr="Related image">
            <a:extLst>
              <a:ext uri="{FF2B5EF4-FFF2-40B4-BE49-F238E27FC236}">
                <a16:creationId xmlns:a16="http://schemas.microsoft.com/office/drawing/2014/main" id="{43FD5BFD-95CA-6BBC-EF54-8A912EEE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17" y="4054101"/>
            <a:ext cx="5808785" cy="293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Related image">
            <a:extLst>
              <a:ext uri="{FF2B5EF4-FFF2-40B4-BE49-F238E27FC236}">
                <a16:creationId xmlns:a16="http://schemas.microsoft.com/office/drawing/2014/main" id="{B55E4889-8B9E-5861-DA3B-5115794D8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9579"/>
            <a:ext cx="6389817" cy="30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AA460-DFC1-B9DD-E52E-C0BE728CA6F5}"/>
              </a:ext>
            </a:extLst>
          </p:cNvPr>
          <p:cNvSpPr txBox="1"/>
          <p:nvPr/>
        </p:nvSpPr>
        <p:spPr>
          <a:xfrm>
            <a:off x="841221" y="3676426"/>
            <a:ext cx="10426542" cy="7591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valued the men more than the pigs! </a:t>
            </a:r>
            <a:endParaRPr lang="en-MY" sz="4000" b="1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FCA0507-83F7-44DF-1FDA-1798A22F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297228"/>
            <a:ext cx="11664462" cy="76944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r>
              <a:rPr lang="en-US" altLang="en-US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unexpected struck fear into their heart</a:t>
            </a:r>
            <a:br>
              <a:rPr lang="en-US" altLang="en-US" sz="40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55D09FE2-630B-9F8A-AEE2-FF0F3332B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1" y="987832"/>
            <a:ext cx="11261357" cy="201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b="1" i="1" baseline="30000" dirty="0"/>
              <a:t>33 </a:t>
            </a:r>
            <a:r>
              <a:rPr lang="en-US" altLang="en-US" sz="3200" b="1" i="1" dirty="0"/>
              <a:t>Those tending the pigs ran off, went into the town and reported all this, including what had happened to the demon-possessed men. </a:t>
            </a:r>
            <a:r>
              <a:rPr lang="en-US" altLang="en-US" sz="3200" b="1" i="1" baseline="30000" dirty="0"/>
              <a:t>34 </a:t>
            </a:r>
            <a:r>
              <a:rPr lang="en-US" altLang="en-US" sz="3200" b="1" i="1" dirty="0"/>
              <a:t>Then the whole town went out to meet Jesus. And when they saw him, they pleaded with him to leave their region.</a:t>
            </a:r>
            <a:endParaRPr lang="en-US" altLang="en-US" sz="3200" b="1" dirty="0"/>
          </a:p>
        </p:txBody>
      </p:sp>
      <p:pic>
        <p:nvPicPr>
          <p:cNvPr id="14340" name="Picture 2" descr="Related image">
            <a:extLst>
              <a:ext uri="{FF2B5EF4-FFF2-40B4-BE49-F238E27FC236}">
                <a16:creationId xmlns:a16="http://schemas.microsoft.com/office/drawing/2014/main" id="{D2A8D8BC-CA93-D474-7AE4-3D4F7943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95"/>
            <a:ext cx="12192000" cy="43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0D3552-D565-2B8C-04F8-C3EE417E1204}"/>
              </a:ext>
            </a:extLst>
          </p:cNvPr>
          <p:cNvSpPr/>
          <p:nvPr/>
        </p:nvSpPr>
        <p:spPr>
          <a:xfrm>
            <a:off x="2691887" y="3014783"/>
            <a:ext cx="686912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Fear Instead of Trust!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31342-621D-56AB-EDD9-E8564FD4DBBE}"/>
              </a:ext>
            </a:extLst>
          </p:cNvPr>
          <p:cNvSpPr txBox="1"/>
          <p:nvPr/>
        </p:nvSpPr>
        <p:spPr>
          <a:xfrm>
            <a:off x="2180494" y="5273592"/>
            <a:ext cx="7831009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loved the pigs more than Jesus and the men</a:t>
            </a:r>
            <a:endParaRPr lang="en-MY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16FF8F8-D736-2D7D-0F3E-94C07567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273" y="245739"/>
            <a:ext cx="8229600" cy="88572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4000" b="1" dirty="0"/>
            </a:br>
            <a:r>
              <a:rPr lang="en-US" altLang="en-US" sz="49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Authority of Jesus</a:t>
            </a:r>
            <a:br>
              <a:rPr lang="en-US" altLang="en-US" sz="4900" b="1" dirty="0">
                <a:latin typeface="Arial Black" panose="020B0A04020102020204" pitchFamily="34" charset="0"/>
              </a:rPr>
            </a:br>
            <a:endParaRPr lang="en-MY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3450DDE-9D7E-A378-4AEF-29621299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32" y="2459337"/>
            <a:ext cx="7696200" cy="992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altLang="en-US" sz="3600" b="1" i="1" dirty="0">
                <a:latin typeface="Berlin Sans FB" panose="020E0602020502020306" pitchFamily="34" charset="0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Costly Grace!</a:t>
            </a:r>
            <a:endParaRPr lang="en-US" sz="6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n-US" altLang="en-US" sz="4800" i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70BB04E-6D23-8501-1467-4D68C5FE2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135" y="963508"/>
            <a:ext cx="91440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Black" panose="020B0A04020102020204" pitchFamily="34" charset="0"/>
              </a:rPr>
              <a:t>When we follow Jesus</a:t>
            </a:r>
            <a:br>
              <a:rPr lang="en-MY" alt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4400" b="1" i="1" dirty="0">
                <a:latin typeface="Berlin Sans FB" panose="020E0602020502020306" pitchFamily="34" charset="0"/>
              </a:rPr>
              <a:t>Know the Cost and Urgency  </a:t>
            </a:r>
            <a:endParaRPr lang="en-MY" altLang="en-US" sz="4400" b="1" i="1" dirty="0"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5" name="Picture 6" descr="Image result for Jesus and healing">
            <a:extLst>
              <a:ext uri="{FF2B5EF4-FFF2-40B4-BE49-F238E27FC236}">
                <a16:creationId xmlns:a16="http://schemas.microsoft.com/office/drawing/2014/main" id="{411FD367-3E09-669C-61FF-E58CE4FF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2025"/>
            <a:ext cx="8055327" cy="33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Related image">
            <a:extLst>
              <a:ext uri="{FF2B5EF4-FFF2-40B4-BE49-F238E27FC236}">
                <a16:creationId xmlns:a16="http://schemas.microsoft.com/office/drawing/2014/main" id="{87B8F8DA-8956-CB5A-E2D0-4E7086B0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025"/>
            <a:ext cx="12210847" cy="33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46095-9909-6D35-9572-9C860AFE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" y="5647895"/>
            <a:ext cx="6120881" cy="7195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i="1" dirty="0">
                <a:solidFill>
                  <a:srgbClr val="002060"/>
                </a:solidFill>
                <a:latin typeface="Berlin Sans FB" panose="020E0602020502020306" pitchFamily="34" charset="0"/>
              </a:rPr>
              <a:t>Expect the Unexpected !</a:t>
            </a:r>
            <a:endParaRPr lang="en-US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9D63-4C12-7580-2437-318D02E0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18" y="498062"/>
            <a:ext cx="4653995" cy="19677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Britannic Bold" panose="020B0903060703020204" pitchFamily="34" charset="0"/>
              </a:rPr>
              <a:t>With Jesus Through the Storm of Life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Britannic Bold" panose="020B0903060703020204" pitchFamily="34" charset="0"/>
              </a:rPr>
              <a:t>Facing strong enemies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essed By The Lord: January 9, 2014 - WHY ARE YOU AFRAID?">
            <a:extLst>
              <a:ext uri="{FF2B5EF4-FFF2-40B4-BE49-F238E27FC236}">
                <a16:creationId xmlns:a16="http://schemas.microsoft.com/office/drawing/2014/main" id="{BC019A45-F0AB-46B1-11BB-A8A5F5A7C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24766"/>
          <a:stretch/>
        </p:blipFill>
        <p:spPr bwMode="auto">
          <a:xfrm>
            <a:off x="5795496" y="0"/>
            <a:ext cx="6878775" cy="721256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64BDC-96E7-6DFB-CA3B-8136484309C5}"/>
              </a:ext>
            </a:extLst>
          </p:cNvPr>
          <p:cNvSpPr txBox="1"/>
          <p:nvPr/>
        </p:nvSpPr>
        <p:spPr>
          <a:xfrm>
            <a:off x="777479" y="4649520"/>
            <a:ext cx="4416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Amazed!</a:t>
            </a:r>
            <a:endParaRPr lang="en-MY" sz="6000" dirty="0">
              <a:latin typeface="Britannic Bold" panose="020B09030607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7336" y="157468"/>
            <a:ext cx="5227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fear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Jesus        Have faith in Jesus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FAF1-065A-7051-2FA0-FD1C1AAA2CA0}"/>
              </a:ext>
            </a:extLst>
          </p:cNvPr>
          <p:cNvSpPr txBox="1"/>
          <p:nvPr/>
        </p:nvSpPr>
        <p:spPr>
          <a:xfrm>
            <a:off x="6933112" y="3960323"/>
            <a:ext cx="5227252" cy="240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waver,                       keep your eyes on Jesus!</a:t>
            </a:r>
            <a:endParaRPr lang="en-MY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om Amazed to Afraid – Michele Huey">
            <a:extLst>
              <a:ext uri="{FF2B5EF4-FFF2-40B4-BE49-F238E27FC236}">
                <a16:creationId xmlns:a16="http://schemas.microsoft.com/office/drawing/2014/main" id="{87960FE9-B7CA-8069-D102-ED1BDCDB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3" r="1447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62B46-CC63-750B-0F49-B16D2378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675" y="354027"/>
            <a:ext cx="3822189" cy="2323861"/>
          </a:xfrm>
        </p:spPr>
        <p:txBody>
          <a:bodyPr>
            <a:normAutofit/>
          </a:bodyPr>
          <a:lstStyle/>
          <a:p>
            <a:pPr algn="ctr"/>
            <a:r>
              <a:rPr lang="en-MY" sz="4000" b="1" u="sng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Joyful Reverence Journey of Discipleship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B785-68F4-A8EC-7973-33E1AAA6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006" y="2621902"/>
            <a:ext cx="3822189" cy="40886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MY" sz="3900" b="1" u="sng" dirty="0">
                <a:latin typeface="Berlin Sans FB" panose="020E0602020502020306" pitchFamily="34" charset="0"/>
              </a:rPr>
              <a:t>Mark 10:32</a:t>
            </a:r>
          </a:p>
          <a:p>
            <a:pPr marL="0" indent="0" algn="ctr">
              <a:buNone/>
            </a:pPr>
            <a:r>
              <a:rPr lang="en-US" sz="3600" b="0" i="1" dirty="0">
                <a:effectLst/>
                <a:latin typeface="system-ui"/>
              </a:rPr>
              <a:t>They were on their way up to Jerusalem, with Jesus leading the way, and the disciples were astonished, while those who followed were afraid.</a:t>
            </a:r>
            <a:endParaRPr lang="en-MY" sz="3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326A6-594D-0B50-A28C-84ADB4B950E1}"/>
              </a:ext>
            </a:extLst>
          </p:cNvPr>
          <p:cNvSpPr txBox="1"/>
          <p:nvPr/>
        </p:nvSpPr>
        <p:spPr>
          <a:xfrm>
            <a:off x="460323" y="567501"/>
            <a:ext cx="54052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effectLst/>
                <a:latin typeface="system-ui"/>
              </a:rPr>
              <a:t>Astonished </a:t>
            </a:r>
          </a:p>
          <a:p>
            <a:pPr algn="ctr"/>
            <a:r>
              <a:rPr lang="en-US" sz="5400" b="1" i="1" dirty="0">
                <a:effectLst/>
                <a:latin typeface="system-ui"/>
              </a:rPr>
              <a:t>and Afraid</a:t>
            </a:r>
            <a:endParaRPr lang="en-MY" sz="5400" b="1" dirty="0"/>
          </a:p>
        </p:txBody>
      </p:sp>
    </p:spTree>
    <p:extLst>
      <p:ext uri="{BB962C8B-B14F-4D97-AF65-F5344CB8AC3E}">
        <p14:creationId xmlns:p14="http://schemas.microsoft.com/office/powerpoint/2010/main" val="424482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C379-DC0E-CF28-027E-5D075106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2" y="327645"/>
            <a:ext cx="11171232" cy="535775"/>
          </a:xfrm>
        </p:spPr>
        <p:txBody>
          <a:bodyPr anchor="ctr">
            <a:normAutofit fontScale="90000"/>
          </a:bodyPr>
          <a:lstStyle/>
          <a:p>
            <a:r>
              <a:rPr lang="en-MY" sz="33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Cloud of Witnesses who Compass us About </a:t>
            </a:r>
            <a:endParaRPr lang="en-MY" sz="3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eroes of Faith: Hebrews 11 (Faith in God's Promises) THE EXCELLENCE OF  FAITH - YouTube">
            <a:extLst>
              <a:ext uri="{FF2B5EF4-FFF2-40B4-BE49-F238E27FC236}">
                <a16:creationId xmlns:a16="http://schemas.microsoft.com/office/drawing/2014/main" id="{D0FD45D8-90DB-A917-1DA9-1829584D0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7" b="21187"/>
          <a:stretch/>
        </p:blipFill>
        <p:spPr bwMode="auto">
          <a:xfrm>
            <a:off x="0" y="4005622"/>
            <a:ext cx="12191980" cy="313812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BDE9E-D7CC-FCCF-F166-F447091B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2" y="683756"/>
            <a:ext cx="11754618" cy="332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3600" b="1" dirty="0">
                <a:latin typeface="Berlin Sans FB" panose="020E0602020502020306" pitchFamily="34" charset="0"/>
              </a:rPr>
              <a:t>Hebrews 11:33-34</a:t>
            </a:r>
          </a:p>
          <a:p>
            <a:pPr marL="0" indent="0">
              <a:buNone/>
            </a:pPr>
            <a:r>
              <a:rPr lang="en-US" sz="3200" i="1" baseline="30000" dirty="0">
                <a:effectLst/>
                <a:latin typeface="Berlin Sans FB" panose="020E0602020502020306" pitchFamily="34" charset="0"/>
              </a:rPr>
              <a:t>33 </a:t>
            </a:r>
            <a:r>
              <a:rPr lang="en-US" sz="3200" i="1" dirty="0">
                <a:effectLst/>
                <a:latin typeface="Berlin Sans FB" panose="020E0602020502020306" pitchFamily="34" charset="0"/>
              </a:rPr>
              <a:t>who through faith conquered kingdoms, administered justice,    and gained what was promised; who shut the mouths of lions, </a:t>
            </a:r>
          </a:p>
          <a:p>
            <a:pPr marL="0" indent="0">
              <a:buNone/>
            </a:pPr>
            <a:r>
              <a:rPr lang="en-US" sz="3200" i="1" baseline="30000" dirty="0">
                <a:effectLst/>
                <a:latin typeface="Berlin Sans FB" panose="020E0602020502020306" pitchFamily="34" charset="0"/>
              </a:rPr>
              <a:t>34 </a:t>
            </a:r>
            <a:r>
              <a:rPr lang="en-US" sz="3200" i="1" dirty="0">
                <a:effectLst/>
                <a:latin typeface="Berlin Sans FB" panose="020E0602020502020306" pitchFamily="34" charset="0"/>
              </a:rPr>
              <a:t>quenched the fury of the flames, and escaped the edge                       of the sword; whose weakness was turned to strength;                               and who became powerful in battle and routed foreign armies.</a:t>
            </a:r>
            <a:endParaRPr lang="en-MY" sz="3200" i="1" dirty="0">
              <a:latin typeface="Berlin Sans FB" panose="020E06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75E80-CE8A-EF7B-2DD8-44FFE1809613}"/>
              </a:ext>
            </a:extLst>
          </p:cNvPr>
          <p:cNvSpPr txBox="1"/>
          <p:nvPr/>
        </p:nvSpPr>
        <p:spPr>
          <a:xfrm>
            <a:off x="3044050" y="5559508"/>
            <a:ext cx="6201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MS UI Gothic" panose="020B0600070205080204" pitchFamily="34" charset="-128"/>
                <a:cs typeface="Times New Roman" panose="02020603050405020304" pitchFamily="18" charset="0"/>
              </a:rPr>
              <a:t>Heroes</a:t>
            </a:r>
            <a:endParaRPr lang="en-MY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56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hree Levels Of Discipleship. - My Life By Gogo Goff">
            <a:extLst>
              <a:ext uri="{FF2B5EF4-FFF2-40B4-BE49-F238E27FC236}">
                <a16:creationId xmlns:a16="http://schemas.microsoft.com/office/drawing/2014/main" id="{58D1DDED-A50B-2A6F-5EED-E41298C9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351"/>
            <a:ext cx="12192000" cy="30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life with god">
            <a:extLst>
              <a:ext uri="{FF2B5EF4-FFF2-40B4-BE49-F238E27FC236}">
                <a16:creationId xmlns:a16="http://schemas.microsoft.com/office/drawing/2014/main" id="{D17B0DFB-8D4E-6774-257E-F9C0A2BE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2D8171BD-AE93-3E40-A143-239FA7E3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MY" altLang="en-US" b="1"/>
            </a:br>
            <a:br>
              <a:rPr lang="en-US" altLang="en-US" u="sng"/>
            </a:br>
            <a:endParaRPr lang="en-US" altLang="en-US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FC9F-A005-AAA3-F8B7-3DDDA321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44" y="291036"/>
            <a:ext cx="9829800" cy="11430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MY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Be His Kingdom Disciples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defRPr/>
            </a:pP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FD336E-A92A-85B3-1132-CF9212B1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30" y="96893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800" i="1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Seek Him, Know Him,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800" i="1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</a:rPr>
              <a:t> Follow Him Reverently.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6FC43-339C-9CC4-D99A-0E5941A9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23" y="2556248"/>
            <a:ext cx="105913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i="1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pleasantly surprised by him!</a:t>
            </a:r>
            <a:endParaRPr lang="en-MY" altLang="en-US" sz="5400" b="1" dirty="0">
              <a:latin typeface="Berlin Sans FB" panose="020E0602020502020306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625CE-1F39-8037-DD9F-72909968E429}"/>
              </a:ext>
            </a:extLst>
          </p:cNvPr>
          <p:cNvSpPr txBox="1"/>
          <p:nvPr/>
        </p:nvSpPr>
        <p:spPr>
          <a:xfrm>
            <a:off x="0" y="336202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amazing grace, love, faithfulness, power </a:t>
            </a:r>
            <a:endParaRPr lang="en-MY" sz="4800" i="1" dirty="0"/>
          </a:p>
        </p:txBody>
      </p:sp>
    </p:spTree>
    <p:extLst>
      <p:ext uri="{BB962C8B-B14F-4D97-AF65-F5344CB8AC3E}">
        <p14:creationId xmlns:p14="http://schemas.microsoft.com/office/powerpoint/2010/main" val="37876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C0EA-4B4B-FC81-CB7D-EAA203B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39" y="233510"/>
            <a:ext cx="11980025" cy="929727"/>
          </a:xfrm>
        </p:spPr>
        <p:txBody>
          <a:bodyPr>
            <a:normAutofit fontScale="90000"/>
          </a:bodyPr>
          <a:lstStyle/>
          <a:p>
            <a:br>
              <a:rPr lang="en-MY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sz="3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42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Matthew 8-9 Power </a:t>
            </a:r>
            <a:r>
              <a:rPr lang="en-MY" sz="4200" b="1" u="sng" dirty="0">
                <a:solidFill>
                  <a:srgbClr val="FF0000"/>
                </a:solidFill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&amp; </a:t>
            </a:r>
            <a:r>
              <a:rPr lang="en-MY" sz="42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Authority of the King</a:t>
            </a:r>
            <a:br>
              <a:rPr lang="en-MY" sz="4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MY" sz="6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A933-BC1E-1425-A0AD-548C1349C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83" y="1561869"/>
            <a:ext cx="11664143" cy="360363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Jesus Our Healer - His Power to Heal (8:1-17)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u="sng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His Authority over Nature and Demons (8:18-34</a:t>
            </a:r>
            <a:r>
              <a:rPr lang="en-MY" sz="36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dirty="0">
                <a:solidFill>
                  <a:srgbClr val="002060"/>
                </a:solidFill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His</a:t>
            </a:r>
            <a:r>
              <a:rPr lang="en-MY" sz="36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of Mission to the Lost (9: 1-17)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MY" sz="36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His Trustworthiness (9:18-34)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MY" sz="3600" dirty="0">
                <a:solidFill>
                  <a:srgbClr val="002060"/>
                </a:solidFill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His Compassion for the Lost - Join His Mission! (9:35-38)</a:t>
            </a:r>
          </a:p>
        </p:txBody>
      </p:sp>
      <p:pic>
        <p:nvPicPr>
          <p:cNvPr id="1028" name="Picture 4" descr="Disciple Is A Noun! – Pastor Dave Online">
            <a:extLst>
              <a:ext uri="{FF2B5EF4-FFF2-40B4-BE49-F238E27FC236}">
                <a16:creationId xmlns:a16="http://schemas.microsoft.com/office/drawing/2014/main" id="{83802638-D7F6-FFE8-8792-5406BE03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141626"/>
            <a:ext cx="12192001" cy="22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31D00-F49F-6293-ECFA-6559DC43D0EE}"/>
              </a:ext>
            </a:extLst>
          </p:cNvPr>
          <p:cNvSpPr txBox="1"/>
          <p:nvPr/>
        </p:nvSpPr>
        <p:spPr>
          <a:xfrm>
            <a:off x="279706" y="944063"/>
            <a:ext cx="9919741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MY" sz="4000" b="1" i="1" u="sng" dirty="0">
                <a:effectLst/>
                <a:latin typeface="Berlin Sans FB" panose="020E0602020502020306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Who is this Jesus we are to follow?</a:t>
            </a:r>
            <a:endParaRPr lang="en-MY" sz="4000" i="1" u="sng" dirty="0">
              <a:effectLst/>
              <a:latin typeface="Berlin Sans FB" panose="020E0602020502020306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>
            <a:extLst>
              <a:ext uri="{FF2B5EF4-FFF2-40B4-BE49-F238E27FC236}">
                <a16:creationId xmlns:a16="http://schemas.microsoft.com/office/drawing/2014/main" id="{C5A3EE28-7E65-CBB6-17C9-1DD68ECA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08" y="733670"/>
            <a:ext cx="4295380" cy="18083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altLang="en-US" sz="2600" b="1" dirty="0"/>
            </a:b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Expectation,</a:t>
            </a:r>
            <a:b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Reality, and Disappointment</a:t>
            </a:r>
            <a:br>
              <a:rPr lang="en-US" alt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2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592085-DC74-D6D5-249C-7423FA14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95" y="2954392"/>
            <a:ext cx="3703320" cy="35264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en-US" sz="3600" i="1" dirty="0"/>
              <a:t>What are our expectations  when we take     up the challenge to live the kingdom life                     as his disciples?</a:t>
            </a:r>
          </a:p>
        </p:txBody>
      </p:sp>
      <p:pic>
        <p:nvPicPr>
          <p:cNvPr id="5122" name="Picture 10" descr="Image result for expectation and disappointment">
            <a:extLst>
              <a:ext uri="{FF2B5EF4-FFF2-40B4-BE49-F238E27FC236}">
                <a16:creationId xmlns:a16="http://schemas.microsoft.com/office/drawing/2014/main" id="{6482D606-6023-7A0A-6AFC-7106B7BAD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910" y="483716"/>
            <a:ext cx="3010708" cy="23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erception isn't the only thing that commands reality...">
            <a:extLst>
              <a:ext uri="{FF2B5EF4-FFF2-40B4-BE49-F238E27FC236}">
                <a16:creationId xmlns:a16="http://schemas.microsoft.com/office/drawing/2014/main" id="{4085BA92-B00F-E980-197E-3428B5BB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965" y="483715"/>
            <a:ext cx="4401112" cy="235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429C33-07AD-03DD-C8F4-1C26A3A07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68" y="2917068"/>
            <a:ext cx="3903663" cy="383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26E7A4-C4E3-1F02-6DF6-EE69C6B6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49" y="2921127"/>
            <a:ext cx="3703319" cy="38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5 Ways to Be a Better Spouse After 40, According to Experts — Best Life">
            <a:extLst>
              <a:ext uri="{FF2B5EF4-FFF2-40B4-BE49-F238E27FC236}">
                <a16:creationId xmlns:a16="http://schemas.microsoft.com/office/drawing/2014/main" id="{371E1982-70C0-638A-CA35-7DCE276F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0" y="2943343"/>
            <a:ext cx="7508167" cy="38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78B76-D734-707A-2BF8-E5FCE13C19E5}"/>
              </a:ext>
            </a:extLst>
          </p:cNvPr>
          <p:cNvSpPr txBox="1"/>
          <p:nvPr/>
        </p:nvSpPr>
        <p:spPr>
          <a:xfrm>
            <a:off x="6096000" y="2921127"/>
            <a:ext cx="4453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5400" b="1" kern="1200" dirty="0">
                <a:solidFill>
                  <a:srgbClr val="FF0000"/>
                </a:solidFill>
                <a:latin typeface="Berlin Sans FB" panose="020E0602020502020306" pitchFamily="34" charset="0"/>
              </a:rPr>
              <a:t>Amazement! </a:t>
            </a:r>
            <a:endParaRPr lang="en-MY" sz="5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89BA9-AFF8-C4E5-0FBA-94A2735C8D11}"/>
              </a:ext>
            </a:extLst>
          </p:cNvPr>
          <p:cNvSpPr txBox="1"/>
          <p:nvPr/>
        </p:nvSpPr>
        <p:spPr>
          <a:xfrm>
            <a:off x="4454247" y="5954322"/>
            <a:ext cx="756102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i="1" dirty="0">
                <a:latin typeface="Berlin Sans FB" panose="020E0602020502020306" pitchFamily="34" charset="0"/>
              </a:rPr>
              <a:t>Reality Beyond Expectation</a:t>
            </a:r>
            <a:endParaRPr lang="en-MY" sz="48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Image result for jesus and the crowds">
            <a:extLst>
              <a:ext uri="{FF2B5EF4-FFF2-40B4-BE49-F238E27FC236}">
                <a16:creationId xmlns:a16="http://schemas.microsoft.com/office/drawing/2014/main" id="{F2C73499-FBBF-418B-D8F8-FE8CA273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4067" cy="80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>
            <a:extLst>
              <a:ext uri="{FF2B5EF4-FFF2-40B4-BE49-F238E27FC236}">
                <a16:creationId xmlns:a16="http://schemas.microsoft.com/office/drawing/2014/main" id="{839A82E1-913D-E80D-432D-90E58D50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7" y="235746"/>
            <a:ext cx="6629400" cy="2023653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3600" b="1" dirty="0"/>
            </a:br>
            <a:br>
              <a:rPr lang="en-US" altLang="en-US" sz="3600" b="1" dirty="0"/>
            </a:br>
            <a:r>
              <a:rPr lang="en-US" alt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The Authority of Jesus</a:t>
            </a:r>
            <a:br>
              <a:rPr lang="en-US" alt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altLang="en-US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Matthew 8:18-34</a:t>
            </a:r>
            <a:br>
              <a:rPr lang="en-US" altLang="en-US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br>
              <a:rPr lang="en-US" altLang="en-US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BFC3375-CA60-5C7E-5B5E-F089F682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27" y="3451036"/>
            <a:ext cx="6629400" cy="147304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600" b="1" i="1" dirty="0"/>
              <a:t>When Jesus saw the crowd around him, he gave orders to cross to the other side of the lake.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920FB-D400-D565-7D6B-8897B50A3527}"/>
              </a:ext>
            </a:extLst>
          </p:cNvPr>
          <p:cNvSpPr/>
          <p:nvPr/>
        </p:nvSpPr>
        <p:spPr>
          <a:xfrm>
            <a:off x="801327" y="4904795"/>
            <a:ext cx="66294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Expectations?</a:t>
            </a:r>
          </a:p>
          <a:p>
            <a:pPr>
              <a:defRPr/>
            </a:pPr>
            <a:r>
              <a:rPr lang="en-US" altLang="en-US" sz="4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Following Jesus?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4" descr="Related image">
            <a:extLst>
              <a:ext uri="{FF2B5EF4-FFF2-40B4-BE49-F238E27FC236}">
                <a16:creationId xmlns:a16="http://schemas.microsoft.com/office/drawing/2014/main" id="{F6F9A58E-763E-16B4-07DF-875B664E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46" y="3483995"/>
            <a:ext cx="2577075" cy="295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>
            <a:extLst>
              <a:ext uri="{FF2B5EF4-FFF2-40B4-BE49-F238E27FC236}">
                <a16:creationId xmlns:a16="http://schemas.microsoft.com/office/drawing/2014/main" id="{C7A129C7-5296-9CCA-0456-FF79EFF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45" y="1052517"/>
            <a:ext cx="6696808" cy="73269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Two people came to him with Two expectations</a:t>
            </a:r>
            <a:br>
              <a:rPr lang="en-US" alt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8B71E64-14B7-73C4-61F7-669E960C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07" y="2028597"/>
            <a:ext cx="7192483" cy="2521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b="1" i="1" baseline="30000" dirty="0"/>
              <a:t>19 </a:t>
            </a:r>
            <a:r>
              <a:rPr lang="en-US" altLang="en-US" sz="3200" b="1" i="1" dirty="0"/>
              <a:t>Then a teacher of the law came to him and said, ‘Teacher, I will follow you wherever you go.’</a:t>
            </a:r>
          </a:p>
          <a:p>
            <a:pPr marL="0" indent="0" algn="ctr">
              <a:buNone/>
            </a:pPr>
            <a:r>
              <a:rPr lang="en-US" altLang="en-US" sz="3200" b="1" i="1" baseline="30000" dirty="0"/>
              <a:t>21 </a:t>
            </a:r>
            <a:r>
              <a:rPr lang="en-US" altLang="en-US" sz="3200" b="1" i="1" dirty="0"/>
              <a:t>Another disciple said to him,                                              ‘Lord, first let me go and bury my father.’</a:t>
            </a:r>
            <a:endParaRPr lang="en-US" altLang="en-US" sz="3200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21CA373-DE2E-9F85-72AD-5316DA93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0" y="4769699"/>
            <a:ext cx="6771496" cy="14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An overconfident teacher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and a reluctant disciple</a:t>
            </a:r>
            <a:endParaRPr lang="en-US" altLang="en-US" sz="4000" dirty="0">
              <a:solidFill>
                <a:srgbClr val="002060"/>
              </a:solidFill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Related image">
            <a:extLst>
              <a:ext uri="{FF2B5EF4-FFF2-40B4-BE49-F238E27FC236}">
                <a16:creationId xmlns:a16="http://schemas.microsoft.com/office/drawing/2014/main" id="{B97F26CF-FA73-886F-DF38-38B03607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437" y="1840748"/>
            <a:ext cx="2577075" cy="32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6550171-A7A3-EF18-D2A8-7C1FD270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2" y="327437"/>
            <a:ext cx="7264790" cy="80889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2 Unexpected Responses</a:t>
            </a:r>
            <a:b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3CD2756-721D-1D6C-CF2A-C7A71305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42" y="1066044"/>
            <a:ext cx="7264790" cy="2375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b="1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To the </a:t>
            </a:r>
            <a:r>
              <a:rPr lang="en-US" altLang="en-US" sz="4000" b="1" i="1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overconfident teacher</a:t>
            </a:r>
            <a:endParaRPr lang="en-US" altLang="en-US" sz="4000" u="sng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altLang="en-US" sz="32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‘</a:t>
            </a:r>
            <a:r>
              <a:rPr lang="en-US" altLang="en-US" sz="36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Foxes have dens and birds          have nests, but the </a:t>
            </a:r>
            <a:r>
              <a:rPr lang="en-US" altLang="en-US" sz="3600" i="1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Son of Man</a:t>
            </a:r>
            <a:r>
              <a:rPr lang="en-US" altLang="en-US" sz="36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            has nowhere to lay his head.’</a:t>
            </a:r>
            <a:endParaRPr lang="en-US" altLang="en-US" sz="36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US" altLang="en-US" dirty="0">
              <a:latin typeface="Berlin Sans FB" panose="020E0602020502020306" pitchFamily="34" charset="0"/>
            </a:endParaRPr>
          </a:p>
        </p:txBody>
      </p:sp>
      <p:pic>
        <p:nvPicPr>
          <p:cNvPr id="8197" name="Picture 2" descr="Related image">
            <a:extLst>
              <a:ext uri="{FF2B5EF4-FFF2-40B4-BE49-F238E27FC236}">
                <a16:creationId xmlns:a16="http://schemas.microsoft.com/office/drawing/2014/main" id="{691D5DD4-1CD7-8CF0-A8C1-A24AACF7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" y="4180427"/>
            <a:ext cx="12633960" cy="301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1F938-B9E0-6EBB-7382-44BF1B6843C5}"/>
              </a:ext>
            </a:extLst>
          </p:cNvPr>
          <p:cNvSpPr txBox="1"/>
          <p:nvPr/>
        </p:nvSpPr>
        <p:spPr>
          <a:xfrm>
            <a:off x="773513" y="3197234"/>
            <a:ext cx="5886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 Cost!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A689C-3150-8FB2-EE16-72DF64A1F6A2}"/>
              </a:ext>
            </a:extLst>
          </p:cNvPr>
          <p:cNvSpPr txBox="1"/>
          <p:nvPr/>
        </p:nvSpPr>
        <p:spPr>
          <a:xfrm>
            <a:off x="7494858" y="4225603"/>
            <a:ext cx="3421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endParaRPr lang="en-MY" sz="72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CB932-31F3-A119-B0A7-F61578A57F37}"/>
              </a:ext>
            </a:extLst>
          </p:cNvPr>
          <p:cNvSpPr txBox="1"/>
          <p:nvPr/>
        </p:nvSpPr>
        <p:spPr>
          <a:xfrm>
            <a:off x="571207" y="5112279"/>
            <a:ext cx="6423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Hardship &amp; Homeless </a:t>
            </a:r>
            <a:endParaRPr lang="en-MY" sz="5400" i="1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6550171-A7A3-EF18-D2A8-7C1FD270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0" y="180287"/>
            <a:ext cx="7264790" cy="808892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b="1" dirty="0"/>
            </a:br>
            <a:br>
              <a:rPr lang="en-US" alt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63CD2756-721D-1D6C-CF2A-C7A71305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07" y="2113520"/>
            <a:ext cx="7271229" cy="1494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Urgency and Commitment NOW!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1E44183-E9E1-8FCA-CA1D-B9739DC03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9" y="290546"/>
            <a:ext cx="7926549" cy="19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>
                <a:solidFill>
                  <a:srgbClr val="FF000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To the </a:t>
            </a:r>
            <a:r>
              <a:rPr lang="en-US" altLang="en-US" sz="4800" b="1" i="1" u="sng" dirty="0">
                <a:solidFill>
                  <a:srgbClr val="FF000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reluctant disciple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206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ct val="0"/>
              </a:spcBef>
              <a:buNone/>
            </a:pPr>
            <a:r>
              <a:rPr lang="en-US" altLang="en-US" i="1" dirty="0">
                <a:solidFill>
                  <a:srgbClr val="00206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‘</a:t>
            </a:r>
            <a:r>
              <a:rPr lang="en-US" altLang="en-US" sz="4400" i="1" dirty="0">
                <a:solidFill>
                  <a:srgbClr val="00206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Follow me, and let the       </a:t>
            </a:r>
          </a:p>
          <a:p>
            <a:pPr algn="ctr">
              <a:lnSpc>
                <a:spcPts val="1800"/>
              </a:lnSpc>
              <a:spcBef>
                <a:spcPct val="0"/>
              </a:spcBef>
              <a:buNone/>
            </a:pPr>
            <a:endParaRPr lang="en-US" altLang="en-US" sz="4400" i="1" dirty="0">
              <a:solidFill>
                <a:srgbClr val="002060"/>
              </a:solidFill>
              <a:latin typeface="Berlin Sans FB" panose="020E0602020502020306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Bef>
                <a:spcPct val="0"/>
              </a:spcBef>
              <a:buNone/>
            </a:pPr>
            <a:r>
              <a:rPr lang="en-US" altLang="en-US" sz="4400" i="1" dirty="0">
                <a:solidFill>
                  <a:srgbClr val="00206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dead bury their own dead.’</a:t>
            </a:r>
            <a:endParaRPr lang="en-US" altLang="en-US" sz="4400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8197" name="Picture 2" descr="Related image">
            <a:extLst>
              <a:ext uri="{FF2B5EF4-FFF2-40B4-BE49-F238E27FC236}">
                <a16:creationId xmlns:a16="http://schemas.microsoft.com/office/drawing/2014/main" id="{691D5DD4-1CD7-8CF0-A8C1-A24AACF7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" y="4138457"/>
            <a:ext cx="12633960" cy="271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A689C-3150-8FB2-EE16-72DF64A1F6A2}"/>
              </a:ext>
            </a:extLst>
          </p:cNvPr>
          <p:cNvSpPr txBox="1"/>
          <p:nvPr/>
        </p:nvSpPr>
        <p:spPr>
          <a:xfrm>
            <a:off x="7482840" y="4071015"/>
            <a:ext cx="3784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endParaRPr lang="en-MY" sz="80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504" y="3357400"/>
            <a:ext cx="6508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Your Priority Right!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A6B1E0-E5BA-A372-CF15-58C89305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8" y="331764"/>
            <a:ext cx="8229600" cy="817096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The Unexpected Fierce Storm</a:t>
            </a:r>
            <a:endParaRPr lang="en-US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15DF294-D3F4-2A24-57EA-81787AFD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3" y="1008180"/>
            <a:ext cx="82296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i="1" baseline="30000" dirty="0"/>
              <a:t>23 </a:t>
            </a:r>
            <a:r>
              <a:rPr lang="en-US" altLang="en-US" sz="3200" b="1" i="1" dirty="0"/>
              <a:t>Then he got into the boat and his disciples followed him. </a:t>
            </a:r>
            <a:r>
              <a:rPr lang="en-US" altLang="en-US" sz="3200" b="1" i="1" baseline="30000" dirty="0"/>
              <a:t>24 </a:t>
            </a:r>
            <a:r>
              <a:rPr lang="en-US" altLang="en-US" sz="3200" b="1" i="1" dirty="0"/>
              <a:t>Suddenly a furious storm came up on the lake, so that the waves swept over the boat. But Jesus was sleeping.                       </a:t>
            </a:r>
            <a:r>
              <a:rPr lang="en-US" altLang="en-US" sz="3200" b="1" i="1" baseline="30000" dirty="0"/>
              <a:t>25 </a:t>
            </a:r>
            <a:r>
              <a:rPr lang="en-US" altLang="en-US" sz="3200" b="1" i="1" dirty="0"/>
              <a:t>The disciples went and woke him, saying, ‘Lord, save us! We’re going to drown!’</a:t>
            </a:r>
            <a:endParaRPr lang="en-US" altLang="en-US" sz="3200" b="1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9220" name="Picture 2" descr="Related image">
            <a:extLst>
              <a:ext uri="{FF2B5EF4-FFF2-40B4-BE49-F238E27FC236}">
                <a16:creationId xmlns:a16="http://schemas.microsoft.com/office/drawing/2014/main" id="{2286C9E1-DB68-813F-23B6-0F9FB50F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616"/>
            <a:ext cx="12192000" cy="335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B35755-4756-609D-AF7E-6C03AE6A2CCC}"/>
              </a:ext>
            </a:extLst>
          </p:cNvPr>
          <p:cNvSpPr/>
          <p:nvPr/>
        </p:nvSpPr>
        <p:spPr>
          <a:xfrm>
            <a:off x="193800" y="3868616"/>
            <a:ext cx="8399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Unexpected Master  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FB754-5BCA-81FD-DFF5-E1532A404BBA}"/>
              </a:ext>
            </a:extLst>
          </p:cNvPr>
          <p:cNvSpPr txBox="1"/>
          <p:nvPr/>
        </p:nvSpPr>
        <p:spPr>
          <a:xfrm>
            <a:off x="5543784" y="5383155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Sleeping!</a:t>
            </a:r>
            <a:endParaRPr lang="en-MY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5C97D07-2F3F-EDE4-A909-1D083134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4" y="313557"/>
            <a:ext cx="6564923" cy="971306"/>
          </a:xfrm>
        </p:spPr>
        <p:txBody>
          <a:bodyPr>
            <a:normAutofit fontScale="90000"/>
          </a:bodyPr>
          <a:lstStyle/>
          <a:p>
            <a:br>
              <a:rPr lang="en-US" altLang="en-US" b="1" dirty="0"/>
            </a:b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Jesus rebuked the disciples and calmed the waves</a:t>
            </a:r>
            <a:br>
              <a:rPr lang="en-US" altLang="en-US" sz="3600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EF49E2B-B6C1-1325-E39E-64BC89E7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3" y="1355937"/>
            <a:ext cx="8385467" cy="143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b="1" i="1" baseline="30000" dirty="0"/>
              <a:t>26 </a:t>
            </a:r>
            <a:r>
              <a:rPr lang="en-US" altLang="en-US" sz="3200" b="1" i="1" dirty="0"/>
              <a:t>He replied, ‘You of little faith, why are you so afraid?’ Then he got up and rebuked the winds and the waves, and it was completely calm.</a:t>
            </a:r>
            <a:endParaRPr lang="en-US" altLang="en-US" sz="3200" b="1" dirty="0"/>
          </a:p>
          <a:p>
            <a:pPr marL="0" indent="0" algn="ctr">
              <a:buNone/>
            </a:pPr>
            <a:endParaRPr lang="en-US" alt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4FF43-B7A2-564F-5CF6-78BD4D5C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9" y="2806478"/>
            <a:ext cx="10671512" cy="7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Their fear of the wave drove out their faith</a:t>
            </a:r>
            <a:endParaRPr lang="en-US" altLang="en-US" sz="3600" dirty="0">
              <a:solidFill>
                <a:srgbClr val="002060"/>
              </a:solidFill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C9005AA3-9395-A6C4-B011-0C57C879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221"/>
            <a:ext cx="12192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678" y="3439310"/>
            <a:ext cx="9041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206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failed to recognize who Jesus really is</a:t>
            </a:r>
            <a:endParaRPr lang="en-US" sz="4000" i="1" dirty="0">
              <a:solidFill>
                <a:srgbClr val="00206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906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Garamond Pro Bold</vt:lpstr>
      <vt:lpstr>system-ui</vt:lpstr>
      <vt:lpstr>Arial</vt:lpstr>
      <vt:lpstr>Arial Black</vt:lpstr>
      <vt:lpstr>Berlin Sans FB</vt:lpstr>
      <vt:lpstr>Berlin Sans FB Demi</vt:lpstr>
      <vt:lpstr>Britannic Bold</vt:lpstr>
      <vt:lpstr>Calibri</vt:lpstr>
      <vt:lpstr>Calibri Light</vt:lpstr>
      <vt:lpstr>Symbol</vt:lpstr>
      <vt:lpstr>Office Theme</vt:lpstr>
      <vt:lpstr>PowerPoint Presentation</vt:lpstr>
      <vt:lpstr>  Matthew 8-9 Power &amp; Authority of the King </vt:lpstr>
      <vt:lpstr> Expectation, Reality, and Disappointment </vt:lpstr>
      <vt:lpstr>  The Authority of Jesus Matthew 8:18-34  </vt:lpstr>
      <vt:lpstr> Two people came to him with Two expectations </vt:lpstr>
      <vt:lpstr> 2 Unexpected Responses </vt:lpstr>
      <vt:lpstr>  </vt:lpstr>
      <vt:lpstr>The Unexpected Fierce Storm</vt:lpstr>
      <vt:lpstr> Jesus rebuked the disciples and calmed the waves </vt:lpstr>
      <vt:lpstr>The disciples were pleasantly amazed at the unexpected power encounter </vt:lpstr>
      <vt:lpstr>Another Unexpected Encounter</vt:lpstr>
      <vt:lpstr> Jesus restored the men               with an unexpected method  </vt:lpstr>
      <vt:lpstr> The unexpected struck fear into their heart </vt:lpstr>
      <vt:lpstr> The Authority of Jesus </vt:lpstr>
      <vt:lpstr>Expect the Unexpected !</vt:lpstr>
      <vt:lpstr>Joyful Reverence Journey of Discipleship</vt:lpstr>
      <vt:lpstr>The Cloud of Witnesses who Compass us About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</dc:title>
  <dc:creator>chuah seong peng</dc:creator>
  <cp:lastModifiedBy>Paul KTLim</cp:lastModifiedBy>
  <cp:revision>32</cp:revision>
  <dcterms:created xsi:type="dcterms:W3CDTF">2023-10-11T03:25:13Z</dcterms:created>
  <dcterms:modified xsi:type="dcterms:W3CDTF">2023-11-28T13:09:32Z</dcterms:modified>
</cp:coreProperties>
</file>