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512" r:id="rId2"/>
    <p:sldId id="1516" r:id="rId3"/>
    <p:sldId id="1518" r:id="rId4"/>
    <p:sldId id="1534" r:id="rId5"/>
    <p:sldId id="1549" r:id="rId6"/>
    <p:sldId id="1535" r:id="rId7"/>
    <p:sldId id="1536" r:id="rId8"/>
    <p:sldId id="1537" r:id="rId9"/>
    <p:sldId id="1538" r:id="rId10"/>
    <p:sldId id="1547" r:id="rId11"/>
    <p:sldId id="1539" r:id="rId12"/>
    <p:sldId id="1550" r:id="rId13"/>
    <p:sldId id="1546" r:id="rId14"/>
    <p:sldId id="1552" r:id="rId15"/>
    <p:sldId id="1542" r:id="rId16"/>
    <p:sldId id="1544" r:id="rId17"/>
    <p:sldId id="1541" r:id="rId18"/>
    <p:sldId id="15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368" autoAdjust="0"/>
    <p:restoredTop sz="93429" autoAdjust="0"/>
  </p:normalViewPr>
  <p:slideViewPr>
    <p:cSldViewPr snapToGrid="0">
      <p:cViewPr varScale="1">
        <p:scale>
          <a:sx n="100" d="100"/>
          <a:sy n="10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5B41-A56F-4CD1-B2E8-55D3370B8921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27367-7FEC-4BC5-8DDC-609685CC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27367-7FEC-4BC5-8DDC-609685CC98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27367-7FEC-4BC5-8DDC-609685CC98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7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8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8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E636-A194-48E6-BE4F-8AB4FF20FF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C703-A5E5-48FC-A066-3666732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3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1F37-EFCD-FBCE-7BD1-5CD5F01B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788" y="865032"/>
            <a:ext cx="6769219" cy="16001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MY" sz="54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br>
              <a:rPr lang="en-MY" sz="54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br>
              <a:rPr lang="en-MY" sz="54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br>
              <a:rPr lang="en-MY" sz="54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br>
              <a:rPr lang="en-MY" sz="54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n-MY" sz="53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The Parable of </a:t>
            </a:r>
            <a:br>
              <a:rPr lang="en-MY" sz="53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n-MY" sz="53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the Mustard Seed      and Yeast</a:t>
            </a:r>
            <a:endParaRPr lang="en-US" sz="5400" u="sng" kern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10CEF-EFC9-C74E-66F6-609F9B24F817}"/>
              </a:ext>
            </a:extLst>
          </p:cNvPr>
          <p:cNvSpPr txBox="1"/>
          <p:nvPr/>
        </p:nvSpPr>
        <p:spPr>
          <a:xfrm>
            <a:off x="15722" y="2465230"/>
            <a:ext cx="6538201" cy="986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4800" b="1" dirty="0">
                <a:latin typeface="Berlin Sans FB" panose="020E0602020502020306" pitchFamily="34" charset="0"/>
              </a:rPr>
              <a:t>Matthew 13:31-32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The Joy of Mission – Trinity Lutheran Church">
            <a:extLst>
              <a:ext uri="{FF2B5EF4-FFF2-40B4-BE49-F238E27FC236}">
                <a16:creationId xmlns:a16="http://schemas.microsoft.com/office/drawing/2014/main" id="{6E2F2297-58D4-E39B-DB3F-A5BDFC7C4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r="11294" b="1"/>
          <a:stretch/>
        </p:blipFill>
        <p:spPr bwMode="auto">
          <a:xfrm>
            <a:off x="6847481" y="3429001"/>
            <a:ext cx="5220688" cy="3284490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The Great Commission (Matthew 28:18-20) – Ed Arcton Ministries">
            <a:extLst>
              <a:ext uri="{FF2B5EF4-FFF2-40B4-BE49-F238E27FC236}">
                <a16:creationId xmlns:a16="http://schemas.microsoft.com/office/drawing/2014/main" id="{545EB133-793C-7262-2F05-1A0B4C9AD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r="17795" b="2"/>
          <a:stretch/>
        </p:blipFill>
        <p:spPr bwMode="auto">
          <a:xfrm>
            <a:off x="6950897" y="103231"/>
            <a:ext cx="5132020" cy="3284490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rables Of Jesus — North Suburban Church, 53% OFF">
            <a:extLst>
              <a:ext uri="{FF2B5EF4-FFF2-40B4-BE49-F238E27FC236}">
                <a16:creationId xmlns:a16="http://schemas.microsoft.com/office/drawing/2014/main" id="{92B71E0E-047C-2A4D-661D-55713E9E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3" y="3429001"/>
            <a:ext cx="665089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5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ly 23. What Does It Mean to Be a Disciple of Jesus Christ? Acts 10–15">
            <a:extLst>
              <a:ext uri="{FF2B5EF4-FFF2-40B4-BE49-F238E27FC236}">
                <a16:creationId xmlns:a16="http://schemas.microsoft.com/office/drawing/2014/main" id="{C2F703AF-1D6E-29AF-818B-3AF13C71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7751"/>
            <a:ext cx="8990232" cy="32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2" y="321040"/>
            <a:ext cx="8990232" cy="858723"/>
          </a:xfrm>
        </p:spPr>
        <p:txBody>
          <a:bodyPr>
            <a:no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Arial Black" panose="020B0A04020102020204" pitchFamily="34" charset="0"/>
              </a:rPr>
              <a:t>Look at the ‘Yeast of Jesus’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32" y="1141487"/>
            <a:ext cx="10146528" cy="2670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4000" b="1" u="sng" dirty="0">
                <a:latin typeface="Berlin Sans FB" panose="020E0602020502020306" pitchFamily="34" charset="0"/>
              </a:rPr>
              <a:t>God uses the Ordinary and Despised 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MY" sz="4000" dirty="0">
                <a:latin typeface="Berlin Sans FB" panose="020E0602020502020306" pitchFamily="34" charset="0"/>
              </a:rPr>
              <a:t>The disciples were the common uneducated fishermen, farmers, women, despised tax collectors, and fanatic zealot. 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1028" name="Picture 4" descr="Jesus Chooses 12 Apostles | Life of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63" y="3643477"/>
            <a:ext cx="3481137" cy="32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Things That Shouldn't Drive Church Growth (and One Thing That Should) -  outreachmagazine.com">
            <a:extLst>
              <a:ext uri="{FF2B5EF4-FFF2-40B4-BE49-F238E27FC236}">
                <a16:creationId xmlns:a16="http://schemas.microsoft.com/office/drawing/2014/main" id="{4CAC7FBE-29A4-7BF3-5380-3EE4A320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23" y="4137145"/>
            <a:ext cx="3346962" cy="24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E8F45-8FA1-F1A0-1AF1-7C37F18F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3" y="418992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MY" sz="18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br>
              <a:rPr lang="en-MY" sz="18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en-MY" b="1" u="sng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Expansion of the Kingdom</a:t>
            </a:r>
            <a:br>
              <a:rPr lang="en-MY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MY" i="1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How much growth and significance to expect?</a:t>
            </a:r>
            <a:br>
              <a:rPr lang="en-MY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MY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EE22-49FD-1845-D6F3-C5E9B41C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53" y="3013490"/>
            <a:ext cx="9075701" cy="38305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MY" sz="3500" b="1" dirty="0" err="1"/>
              <a:t>Center</a:t>
            </a:r>
            <a:r>
              <a:rPr lang="en-MY" sz="3500" b="1" dirty="0"/>
              <a:t> of the Study of Global Christianity                                    at Gordon-Conwell Theological Seminary</a:t>
            </a:r>
            <a:endParaRPr lang="en-US" sz="3500" dirty="0"/>
          </a:p>
          <a:p>
            <a:r>
              <a:rPr lang="en-MY" sz="3500" dirty="0"/>
              <a:t>Population growth is 0.87% vs. </a:t>
            </a:r>
          </a:p>
          <a:p>
            <a:pPr marL="0" indent="0">
              <a:buNone/>
            </a:pPr>
            <a:r>
              <a:rPr lang="en-MY" sz="3500" dirty="0"/>
              <a:t>  Christianity growth of 1.08%. (Africa 2.64%)</a:t>
            </a:r>
          </a:p>
          <a:p>
            <a:r>
              <a:rPr lang="en-MY" sz="3500" dirty="0"/>
              <a:t>2.6 billion today. Projected to 3.3 billion in 2050. </a:t>
            </a:r>
            <a:endParaRPr lang="en-US" sz="3500" dirty="0"/>
          </a:p>
          <a:p>
            <a:r>
              <a:rPr lang="en-MY" sz="3500" dirty="0"/>
              <a:t>Missionaries increase from 62,000 in 1900 to 445,000 today. Projected to 600,000 in 2050.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501437" y="1740521"/>
            <a:ext cx="7840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600" b="1" u="sng" dirty="0">
                <a:latin typeface="Berlin Sans FB Demi" panose="020E08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Parable of the Mustard Seeds</a:t>
            </a:r>
          </a:p>
          <a:p>
            <a:r>
              <a:rPr lang="en-MY" sz="3600" b="1" u="sng" dirty="0">
                <a:latin typeface="Berlin Sans FB Demi" panose="020E08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Quantitative Growth – He Multiplies!</a:t>
            </a:r>
            <a:endParaRPr lang="en-MY" sz="3600" dirty="0">
              <a:latin typeface="Berlin Sans FB Demi" panose="020E0802020502020306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6" descr="The Parable of the Mustard Seed and of the Yeast | Inspirations">
            <a:extLst>
              <a:ext uri="{FF2B5EF4-FFF2-40B4-BE49-F238E27FC236}">
                <a16:creationId xmlns:a16="http://schemas.microsoft.com/office/drawing/2014/main" id="{A57DC673-9BD6-F28A-8774-29D1010F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34" y="1989221"/>
            <a:ext cx="2924438" cy="18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91" y="878501"/>
            <a:ext cx="6438820" cy="1956841"/>
          </a:xfrm>
        </p:spPr>
        <p:txBody>
          <a:bodyPr anchor="b">
            <a:normAutofit fontScale="90000"/>
          </a:bodyPr>
          <a:lstStyle/>
          <a:p>
            <a:br>
              <a:rPr lang="en-MY" sz="2600" b="1" u="sng" dirty="0"/>
            </a:br>
            <a:r>
              <a:rPr lang="en-MY" sz="49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Parable of the Yeast</a:t>
            </a:r>
            <a:br>
              <a:rPr lang="en-MY" sz="49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n-MY" sz="4900" i="1" dirty="0">
                <a:solidFill>
                  <a:srgbClr val="FF0000"/>
                </a:solidFill>
                <a:latin typeface="Berlin Sans FB" panose="020E0602020502020306" pitchFamily="34" charset="0"/>
              </a:rPr>
              <a:t>Quality Growth in  Influence and Maturity</a:t>
            </a:r>
            <a:br>
              <a:rPr lang="en-US" sz="4900" i="1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endParaRPr lang="en-US" sz="2600" i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39" y="3429000"/>
            <a:ext cx="6017394" cy="2397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4800" b="1" dirty="0">
                <a:latin typeface="Berlin Sans FB" panose="020E0602020502020306" pitchFamily="34" charset="0"/>
              </a:rPr>
              <a:t>Invisible Influence</a:t>
            </a:r>
          </a:p>
          <a:p>
            <a:pPr marL="0" indent="0">
              <a:buNone/>
            </a:pPr>
            <a:r>
              <a:rPr lang="en-MY" sz="4800" i="1" dirty="0">
                <a:latin typeface="Berlin Sans FB" panose="020E0602020502020306" pitchFamily="34" charset="0"/>
              </a:rPr>
              <a:t>Hidden yet               impactful significance</a:t>
            </a:r>
          </a:p>
          <a:p>
            <a:pPr marL="0" indent="0">
              <a:buNone/>
            </a:pPr>
            <a:endParaRPr lang="en-US" sz="2200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 descr="A sermon: the parable of the yeast and the dough - Saint Benet's Church  Kentish Town">
            <a:extLst>
              <a:ext uri="{FF2B5EF4-FFF2-40B4-BE49-F238E27FC236}">
                <a16:creationId xmlns:a16="http://schemas.microsoft.com/office/drawing/2014/main" id="{D3C4483F-F664-28F4-1EEC-609022A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r="21737"/>
          <a:stretch/>
        </p:blipFill>
        <p:spPr bwMode="auto">
          <a:xfrm>
            <a:off x="6094476" y="591885"/>
            <a:ext cx="5881158" cy="58633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123196"/>
            <a:ext cx="924749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MY" sz="4000" b="1">
              <a:latin typeface="Berlin Sans FB" panose="020E0602020502020306" pitchFamily="34" charset="0"/>
            </a:endParaRPr>
          </a:p>
          <a:p>
            <a:pPr>
              <a:spcAft>
                <a:spcPts val="600"/>
              </a:spcAft>
            </a:pPr>
            <a:endParaRPr lang="en-US" sz="400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41" y="229376"/>
            <a:ext cx="7727302" cy="1325563"/>
          </a:xfrm>
        </p:spPr>
        <p:txBody>
          <a:bodyPr>
            <a:normAutofit fontScale="90000"/>
          </a:bodyPr>
          <a:lstStyle/>
          <a:p>
            <a:br>
              <a:rPr lang="en-MY" b="1" u="sng" dirty="0"/>
            </a:br>
            <a:r>
              <a:rPr lang="en-MY" sz="4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Influence of Christianity in Civilisation over the Centuries</a:t>
            </a:r>
            <a:b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17" y="1389212"/>
            <a:ext cx="7969898" cy="3073045"/>
          </a:xfrm>
        </p:spPr>
        <p:txBody>
          <a:bodyPr>
            <a:normAutofit/>
          </a:bodyPr>
          <a:lstStyle/>
          <a:p>
            <a:r>
              <a:rPr lang="en-MY" sz="3200" dirty="0"/>
              <a:t>Education, hospice, and medical care and social concern of aged and helpless.</a:t>
            </a:r>
            <a:endParaRPr lang="en-US" sz="3200" dirty="0"/>
          </a:p>
          <a:p>
            <a:r>
              <a:rPr lang="en-MY" sz="3200" dirty="0"/>
              <a:t>Inspiration for literacy, science, music, art, culture, and philosophy.</a:t>
            </a:r>
            <a:endParaRPr lang="en-US" sz="3200" dirty="0"/>
          </a:p>
          <a:p>
            <a:r>
              <a:rPr lang="en-MY" sz="3200" dirty="0"/>
              <a:t>Influence in politic, slavery, women right, law, commerce, family, marriage, vice and virtues.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0" name="Picture 2" descr="What Is Educational Technology? | SCHOOL OF GRADUATE STU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38" y="4497356"/>
            <a:ext cx="4196700" cy="23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amphone | Google เปิดตัวฟีเจอร์ Art Selfie ในแอปพลิเคชัน Google Arts &amp; 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7356"/>
            <a:ext cx="4737076" cy="23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y Nigerian great-grandfather sold slaves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60" y="4497356"/>
            <a:ext cx="3486539" cy="23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derstanding the Benefits of Hospice Care: Get the Support You Ne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60" y="2181748"/>
            <a:ext cx="3494314" cy="23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duct Liability in the Age of E-Commerce - Frederick Law Fir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60" y="0"/>
            <a:ext cx="3478796" cy="21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1415-8717-B07D-B7DB-BA01A6C1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95" y="266128"/>
            <a:ext cx="6796473" cy="960561"/>
          </a:xfrm>
        </p:spPr>
        <p:txBody>
          <a:bodyPr>
            <a:normAutofit/>
          </a:bodyPr>
          <a:lstStyle/>
          <a:p>
            <a:r>
              <a:rPr lang="en-MY" sz="5300" b="1" u="sng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 uses the ‘Yeast’! </a:t>
            </a:r>
            <a:endParaRPr lang="en-MY" sz="4200" i="1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43E0F-FC15-16F3-8FE9-254616402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92" y="1449701"/>
            <a:ext cx="11004680" cy="334980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MY" sz="6500" dirty="0">
              <a:effectLst/>
              <a:latin typeface="Berlin Sans FB" panose="020E0602020502020306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6" name="Picture 7" descr="Image result for salt of the earth light of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05" y="3958630"/>
            <a:ext cx="7520473" cy="29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493" y="2068526"/>
            <a:ext cx="10015156" cy="1720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4800" i="1" dirty="0">
                <a:solidFill>
                  <a:srgbClr val="002060"/>
                </a:solidFill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From </a:t>
            </a:r>
            <a:r>
              <a:rPr lang="en-MY" sz="4800" i="1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Ordinary </a:t>
            </a:r>
            <a:r>
              <a:rPr lang="en-MY" sz="4800" i="1" dirty="0">
                <a:solidFill>
                  <a:srgbClr val="002060"/>
                </a:solidFill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&amp; Despised </a:t>
            </a:r>
            <a:r>
              <a:rPr lang="en-MY" sz="4800" i="1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People </a:t>
            </a:r>
            <a:endParaRPr lang="en-MY" sz="4800" dirty="0">
              <a:latin typeface="Berlin Sans FB" panose="020E0602020502020306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4800" i="1" dirty="0">
                <a:solidFill>
                  <a:srgbClr val="002060"/>
                </a:solidFill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 Beatitude Christians</a:t>
            </a:r>
            <a:endParaRPr lang="en-MY" sz="4400" i="1" dirty="0">
              <a:solidFill>
                <a:srgbClr val="002060"/>
              </a:solidFill>
              <a:latin typeface="Berlin Sans FB" panose="020E0602020502020306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51" y="3958630"/>
            <a:ext cx="5166049" cy="29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97AF1-F3E4-2CB8-C58B-D2C4E4E58F34}"/>
              </a:ext>
            </a:extLst>
          </p:cNvPr>
          <p:cNvSpPr txBox="1"/>
          <p:nvPr/>
        </p:nvSpPr>
        <p:spPr>
          <a:xfrm>
            <a:off x="481402" y="1158984"/>
            <a:ext cx="11004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800" b="1" dirty="0"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 Transforms!</a:t>
            </a:r>
          </a:p>
        </p:txBody>
      </p:sp>
    </p:spTree>
    <p:extLst>
      <p:ext uri="{BB962C8B-B14F-4D97-AF65-F5344CB8AC3E}">
        <p14:creationId xmlns:p14="http://schemas.microsoft.com/office/powerpoint/2010/main" val="30991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3248-F3FF-2292-3F7E-E20244C0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43" y="394460"/>
            <a:ext cx="9380621" cy="670573"/>
          </a:xfrm>
        </p:spPr>
        <p:txBody>
          <a:bodyPr>
            <a:noAutofit/>
          </a:bodyPr>
          <a:lstStyle/>
          <a:p>
            <a:br>
              <a:rPr lang="en-MY" sz="4800" b="1" u="sng" dirty="0">
                <a:solidFill>
                  <a:srgbClr val="FF0000"/>
                </a:solidFill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sz="4800" b="1" u="sng" dirty="0">
                <a:solidFill>
                  <a:srgbClr val="FF0000"/>
                </a:solidFill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MY" sz="4600" b="1" u="sng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 Faithful and Fruitful Kingdom Disciples </a:t>
            </a:r>
            <a:br>
              <a:rPr lang="en-MY" sz="4600" b="1" u="sng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MY" sz="4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674A2-6BDE-AFA0-893C-F9BFCD62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43" y="1831393"/>
            <a:ext cx="9380621" cy="1376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4000" b="1" u="sng" dirty="0">
                <a:solidFill>
                  <a:srgbClr val="002060"/>
                </a:solidFill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 the Mustard Seed</a:t>
            </a:r>
            <a:br>
              <a:rPr lang="en-MY" sz="4000" b="1" u="sng" dirty="0">
                <a:solidFill>
                  <a:srgbClr val="FF0000"/>
                </a:solidFill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MY" sz="4000" i="1" dirty="0">
                <a:solidFill>
                  <a:srgbClr val="002060"/>
                </a:solidFill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Dream Big, Start Small, Grow Deep</a:t>
            </a:r>
            <a:endParaRPr lang="en-MY" sz="4000" dirty="0"/>
          </a:p>
        </p:txBody>
      </p:sp>
      <p:pic>
        <p:nvPicPr>
          <p:cNvPr id="6" name="Picture 2" descr="The mark of a genuine disciple | Erik and Elena Brewer's Weblog">
            <a:extLst>
              <a:ext uri="{FF2B5EF4-FFF2-40B4-BE49-F238E27FC236}">
                <a16:creationId xmlns:a16="http://schemas.microsoft.com/office/drawing/2014/main" id="{BCD2DF33-5AF4-0C6B-0DD6-9C677DC5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3732"/>
            <a:ext cx="12192000" cy="30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8B6912-E7A4-A354-5611-84FBE890EB14}"/>
              </a:ext>
            </a:extLst>
          </p:cNvPr>
          <p:cNvSpPr txBox="1"/>
          <p:nvPr/>
        </p:nvSpPr>
        <p:spPr>
          <a:xfrm>
            <a:off x="563443" y="3208192"/>
            <a:ext cx="10852485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5000" b="1" dirty="0"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 is God of the How Much More</a:t>
            </a:r>
            <a:endParaRPr lang="en-MY" sz="5000" dirty="0">
              <a:latin typeface="Berlin Sans FB" panose="020E0602020502020306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4" descr="The Parable of the Mustard Seed — Steemit">
            <a:extLst>
              <a:ext uri="{FF2B5EF4-FFF2-40B4-BE49-F238E27FC236}">
                <a16:creationId xmlns:a16="http://schemas.microsoft.com/office/drawing/2014/main" id="{FC3EDCC7-352A-2505-98EC-7FE97C1F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3733"/>
            <a:ext cx="8721969" cy="26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he Parable of the Mustard Seed and of the Yeast | Inspirations">
            <a:extLst>
              <a:ext uri="{FF2B5EF4-FFF2-40B4-BE49-F238E27FC236}">
                <a16:creationId xmlns:a16="http://schemas.microsoft.com/office/drawing/2014/main" id="{F11090A9-C99D-6D52-E5BB-0B121A20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34" y="4183733"/>
            <a:ext cx="4565458" cy="26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Salvation Army - Renew Church | Mentorship/Disciple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820"/>
            <a:ext cx="12192000" cy="27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B3455-9625-2EFB-F9B9-A1E5549D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2" y="494101"/>
            <a:ext cx="11209456" cy="709696"/>
          </a:xfrm>
        </p:spPr>
        <p:txBody>
          <a:bodyPr>
            <a:normAutofit fontScale="90000"/>
          </a:bodyPr>
          <a:lstStyle/>
          <a:p>
            <a:pPr algn="ctr"/>
            <a:br>
              <a:rPr lang="en-MY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MY" sz="49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 the ‘Yeast of Christ’ - Grow Deep</a:t>
            </a:r>
            <a:br>
              <a:rPr lang="en-MY" sz="40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sz="9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MY" sz="53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0B42A-C4DC-4B6C-0D5C-2785E8A9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568" y="1115872"/>
            <a:ext cx="9404685" cy="709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4400" dirty="0">
                <a:effectLst/>
                <a:latin typeface="Berlin Sans FB Demi" panose="020E08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 Disciples who disciple one another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7DE15-5CFC-8D53-60E4-AADA0C5FAAF5}"/>
              </a:ext>
            </a:extLst>
          </p:cNvPr>
          <p:cNvSpPr txBox="1"/>
          <p:nvPr/>
        </p:nvSpPr>
        <p:spPr>
          <a:xfrm>
            <a:off x="846069" y="1779873"/>
            <a:ext cx="10327105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MY" sz="3600" i="1" dirty="0"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Get Our Values</a:t>
            </a:r>
            <a:r>
              <a:rPr lang="en-MY" sz="3600" i="1" dirty="0"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and</a:t>
            </a:r>
            <a:r>
              <a:rPr lang="en-MY" sz="3600" i="1" dirty="0"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Priorities Right</a:t>
            </a: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MY" sz="3600" i="1" dirty="0"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Get Our Mission Clear</a:t>
            </a: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MY" sz="3600" i="1" dirty="0"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Get Our Motives Pure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MY" sz="3600" i="1" dirty="0"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Get Our Relationships Secure</a:t>
            </a:r>
            <a:endParaRPr lang="en-MY" sz="1800" i="1" dirty="0">
              <a:effectLst/>
              <a:latin typeface="Berlin Sans FB" panose="020E0602020502020306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95" y="4227958"/>
            <a:ext cx="3946853" cy="329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he Impact of Social Media on Legal Proceed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385"/>
            <a:ext cx="4680202" cy="26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50E5B-35AA-A228-E220-334FD78F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80" y="1814799"/>
            <a:ext cx="5929148" cy="844085"/>
          </a:xfrm>
        </p:spPr>
        <p:txBody>
          <a:bodyPr>
            <a:normAutofit/>
          </a:bodyPr>
          <a:lstStyle/>
          <a:p>
            <a:r>
              <a:rPr lang="en-MY" sz="4000" dirty="0">
                <a:latin typeface="Berlin Sans FB Demi" panose="020E0802020502020306" pitchFamily="34" charset="0"/>
              </a:rPr>
              <a:t>Kingdom Disciples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D8E4-FCC6-86A8-C095-22307393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80" y="426438"/>
            <a:ext cx="9015077" cy="1479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solidFill>
                  <a:srgbClr val="FF0000"/>
                </a:solidFill>
                <a:latin typeface="Arial Black" panose="020B0A04020102020204" pitchFamily="34" charset="0"/>
              </a:rPr>
              <a:t>GO! PRAY and WORK! </a:t>
            </a:r>
          </a:p>
          <a:p>
            <a:pPr marL="0" indent="0">
              <a:buNone/>
            </a:pPr>
            <a:r>
              <a:rPr lang="en-MY" sz="40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Make a difference in the community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40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468" y="2572021"/>
            <a:ext cx="975340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MY" sz="4000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Family, workplace, finance, politic, education, entertainment and the arts, social media…</a:t>
            </a:r>
            <a:endParaRPr lang="en-US" sz="36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76" y="3968088"/>
            <a:ext cx="2169124" cy="288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76" y="1958055"/>
            <a:ext cx="2169124" cy="201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54" y="4225384"/>
            <a:ext cx="3946849" cy="26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ducation School Icon, Children education, infographic, child, text png |  PNGWing">
            <a:extLst>
              <a:ext uri="{FF2B5EF4-FFF2-40B4-BE49-F238E27FC236}">
                <a16:creationId xmlns:a16="http://schemas.microsoft.com/office/drawing/2014/main" id="{C17838AC-6FCD-2F3F-934E-CF68BCE6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76" y="-131896"/>
            <a:ext cx="2169124" cy="20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ney Finance Banknote Currency Financial Plan PNG, Clipart, Bank,  Banknote, Brand, Business, Cash Free PNG Download">
            <a:extLst>
              <a:ext uri="{FF2B5EF4-FFF2-40B4-BE49-F238E27FC236}">
                <a16:creationId xmlns:a16="http://schemas.microsoft.com/office/drawing/2014/main" id="{C6E36F0B-87CD-E6C5-B954-B507E489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17" y="4225384"/>
            <a:ext cx="2239807" cy="26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D9A5C-DF69-93A9-D4C3-803AC0D6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36" y="-80935"/>
            <a:ext cx="6116019" cy="1427559"/>
          </a:xfrm>
        </p:spPr>
        <p:txBody>
          <a:bodyPr anchor="t">
            <a:normAutofit/>
          </a:bodyPr>
          <a:lstStyle/>
          <a:p>
            <a:br>
              <a:rPr lang="en-MY" sz="10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MY" sz="10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MY" sz="10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MY" sz="10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MY" sz="10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MY" sz="10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F9D5-0E4B-3DCE-F8F2-57589D65F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89" y="3418249"/>
            <a:ext cx="5681139" cy="170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MY" sz="5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 the Mustard Seed and Yeast</a:t>
            </a:r>
            <a:endParaRPr lang="en-MY" sz="5400" dirty="0">
              <a:solidFill>
                <a:srgbClr val="FFFF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 descr="The Great Commission (Matthew 28:18-20) – Ed Arcton Ministries">
            <a:extLst>
              <a:ext uri="{FF2B5EF4-FFF2-40B4-BE49-F238E27FC236}">
                <a16:creationId xmlns:a16="http://schemas.microsoft.com/office/drawing/2014/main" id="{F10DC76D-8C5C-D408-5934-F98C6882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3414" y="971547"/>
            <a:ext cx="4922720" cy="24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D9DE70-478B-5438-20E0-A660C10CB35A}"/>
              </a:ext>
            </a:extLst>
          </p:cNvPr>
          <p:cNvSpPr txBox="1"/>
          <p:nvPr/>
        </p:nvSpPr>
        <p:spPr>
          <a:xfrm>
            <a:off x="6827433" y="3548420"/>
            <a:ext cx="411468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Mission with God</a:t>
            </a:r>
            <a:br>
              <a:rPr lang="en-MY" sz="2000" b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MY" sz="1800" b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0A02E-FF64-F18C-8CFE-E12E603C4CC0}"/>
              </a:ext>
            </a:extLst>
          </p:cNvPr>
          <p:cNvSpPr txBox="1"/>
          <p:nvPr/>
        </p:nvSpPr>
        <p:spPr>
          <a:xfrm>
            <a:off x="354476" y="1346624"/>
            <a:ext cx="5387050" cy="1808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MY" sz="52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Build His Kingdom Here!</a:t>
            </a:r>
            <a:endParaRPr lang="en-US" sz="5200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0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7DC14DB-B8F9-4B8E-BB6F-1CC0293C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8C5EC73-3999-4CE9-A304-0A33B431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0E6A83C3-BA7D-4CBA-A2E7-50C0E2B2E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B22DD1AD-3D39-4D27-8BA1-6C606239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A6DE2126-4AB0-44F0-9342-B50B62BB9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6B399521-D730-411C-B2EB-A69E2241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5132EAE3-B995-462C-B03C-268953779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AB6F4900-344B-470B-AF00-BE0783619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210FE49-EC39-4DDD-B4FB-C812E2FF6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7B15D645-CAC7-46F1-BA18-D731D0890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DF268E0-ACCF-492F-8275-1F0AA256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B11B9E42-44B3-4EBD-8F71-13C6ED340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C63748F2-877D-4C3C-8AEB-59CC1F70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F39D52DA-0AA6-474D-966F-FB4C5F5B5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4D800825-8618-4241-8589-CB2AE17CF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C953D31-C1A7-4FC4-8CDF-85E2F34A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10F141FE-87E1-4A1E-97A5-B072042E0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4523F37A-A07A-4CAC-AFC1-3FA4FD4BF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388A387D-82C8-40B7-BADA-6BDBD9B3B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CEB29A9F-593B-416C-AC64-DE56AE976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44A393C6-4F1D-4472-A646-B2BADD561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DEC238-8DD3-18CB-9880-FAB9AC86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18" y="305384"/>
            <a:ext cx="5480028" cy="1608712"/>
          </a:xfrm>
          <a:noFill/>
        </p:spPr>
        <p:txBody>
          <a:bodyPr anchor="t">
            <a:normAutofit/>
          </a:bodyPr>
          <a:lstStyle/>
          <a:p>
            <a:r>
              <a:rPr lang="en-MY" sz="36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</a:rPr>
              <a:t>Matthew 13</a:t>
            </a:r>
            <a:br>
              <a:rPr lang="en-MY" sz="36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</a:rPr>
            </a:br>
            <a:r>
              <a:rPr lang="en-MY" sz="36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</a:rPr>
              <a:t>The Seve</a:t>
            </a:r>
            <a:r>
              <a:rPr lang="en-MY" sz="3600" b="1" u="sng" dirty="0">
                <a:solidFill>
                  <a:srgbClr val="FF0000"/>
                </a:solidFill>
                <a:latin typeface="Arial Black" panose="020B0A04020102020204" pitchFamily="34" charset="0"/>
                <a:ea typeface="DengXian" panose="02010600030101010101" pitchFamily="2" charset="-122"/>
              </a:rPr>
              <a:t>n </a:t>
            </a:r>
            <a:r>
              <a:rPr lang="en-MY" sz="36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</a:rPr>
              <a:t>Parables of the Kingdom</a:t>
            </a:r>
            <a:endParaRPr lang="en-MY" sz="3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885E-F211-E945-1345-3342C8A5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63" y="3681982"/>
            <a:ext cx="11210269" cy="3117033"/>
          </a:xfrm>
          <a:noFill/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MY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Matthew 13:1-23</a:t>
            </a:r>
            <a:r>
              <a:rPr lang="en-MY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The Parable of the Sower</a:t>
            </a:r>
            <a:r>
              <a:rPr lang="en-MY" sz="3600" b="1" i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                                 </a:t>
            </a:r>
            <a:r>
              <a:rPr lang="en-MY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Matthew 13:24-30, 36-43 The Parable of the Weeds                     </a:t>
            </a:r>
            <a:r>
              <a:rPr lang="en-MY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                                                                    </a:t>
            </a:r>
            <a:r>
              <a:rPr lang="en-MY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Matthew 13:31-32</a:t>
            </a:r>
            <a:r>
              <a:rPr lang="en-MY" sz="3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The Parable of the Mustard Seed</a:t>
            </a:r>
            <a:r>
              <a:rPr lang="en-MY" sz="3600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MY" sz="3600" i="1" u="sng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                                                           </a:t>
            </a:r>
            <a:r>
              <a:rPr lang="en-MY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Matthew 13:33</a:t>
            </a:r>
            <a:r>
              <a:rPr lang="en-MY" sz="3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The Parable of the Yeast</a:t>
            </a:r>
            <a:r>
              <a:rPr lang="en-MY" sz="3600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MY" sz="3600" i="1" u="sng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                                                                                       </a:t>
            </a:r>
            <a:r>
              <a:rPr lang="en-MY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Matthew 13:44-45</a:t>
            </a:r>
            <a:r>
              <a:rPr lang="en-MY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Parable of the Treasure </a:t>
            </a:r>
            <a:r>
              <a:rPr lang="en-MY" sz="3600" b="1" i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&amp;</a:t>
            </a:r>
            <a:r>
              <a:rPr lang="en-MY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the Pearl</a:t>
            </a:r>
            <a:r>
              <a:rPr lang="en-MY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MY" sz="3600" i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                                                                            </a:t>
            </a:r>
            <a:r>
              <a:rPr lang="en-MY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Matthew 13:47-52</a:t>
            </a:r>
            <a:r>
              <a:rPr lang="en-MY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Parable of the Net</a:t>
            </a:r>
            <a:endParaRPr lang="en-MY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he Kingdom of God is Like… (7 Short, Informative Kingdom Parables) | Jesus  Without Baggage">
            <a:extLst>
              <a:ext uri="{FF2B5EF4-FFF2-40B4-BE49-F238E27FC236}">
                <a16:creationId xmlns:a16="http://schemas.microsoft.com/office/drawing/2014/main" id="{3A447757-0691-7722-1523-0D3F2E6DF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/>
          <a:stretch/>
        </p:blipFill>
        <p:spPr bwMode="auto">
          <a:xfrm>
            <a:off x="6745767" y="352682"/>
            <a:ext cx="4904950" cy="27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1DEFE96C-DE59-49FD-8B48-A1D4B2CAE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44605" y="3250370"/>
            <a:ext cx="304800" cy="429768"/>
            <a:chOff x="215328" y="-46937"/>
            <a:chExt cx="304800" cy="2773841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380EB62E-9341-48A0-BC32-C52276342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B9F09EAA-C427-4ABD-ACD8-F393FFB0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64D722E9-BD13-423B-B577-22439E6BC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B39068CE-0CDA-417E-8994-2AF1D0982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70503A-2DF5-F810-AD33-80547246926D}"/>
              </a:ext>
            </a:extLst>
          </p:cNvPr>
          <p:cNvSpPr txBox="1"/>
          <p:nvPr/>
        </p:nvSpPr>
        <p:spPr>
          <a:xfrm>
            <a:off x="669813" y="1815696"/>
            <a:ext cx="45952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  <a:latin typeface="Berlin Sans FB" panose="020E0602020502020306" pitchFamily="34" charset="0"/>
              </a:rPr>
              <a:t>“He who has ears, let him hear.”</a:t>
            </a:r>
            <a:endParaRPr lang="en-MY" sz="4400" i="1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4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eat and Weeds | Because of Grace">
            <a:extLst>
              <a:ext uri="{FF2B5EF4-FFF2-40B4-BE49-F238E27FC236}">
                <a16:creationId xmlns:a16="http://schemas.microsoft.com/office/drawing/2014/main" id="{E7CF315E-7E4C-19F5-EE97-8120BE036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4" r="-2" b="12250"/>
          <a:stretch/>
        </p:blipFill>
        <p:spPr bwMode="auto">
          <a:xfrm>
            <a:off x="5738968" y="10"/>
            <a:ext cx="6453031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eat, Weeds and Ministry – SoulSpark Online">
            <a:extLst>
              <a:ext uri="{FF2B5EF4-FFF2-40B4-BE49-F238E27FC236}">
                <a16:creationId xmlns:a16="http://schemas.microsoft.com/office/drawing/2014/main" id="{1C9BC68A-849E-FA2E-E887-10EE1F59F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2" r="-1" b="14813"/>
          <a:stretch/>
        </p:blipFill>
        <p:spPr bwMode="auto">
          <a:xfrm>
            <a:off x="5738968" y="3493008"/>
            <a:ext cx="64530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64" y="2219741"/>
            <a:ext cx="4832802" cy="1243584"/>
          </a:xfrm>
        </p:spPr>
        <p:txBody>
          <a:bodyPr>
            <a:normAutofit fontScale="90000"/>
          </a:bodyPr>
          <a:lstStyle/>
          <a:p>
            <a:br>
              <a:rPr lang="en-MY" sz="2100" b="1" u="sng" dirty="0"/>
            </a:br>
            <a:r>
              <a:rPr lang="en-MY" sz="2100" b="1" dirty="0"/>
              <a:t> </a:t>
            </a:r>
            <a:r>
              <a:rPr lang="en-MY" b="1" i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Parable of the  Wheat and Weeds </a:t>
            </a:r>
            <a:br>
              <a:rPr lang="en-US" sz="4900" i="1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endParaRPr lang="en-US" sz="2100" i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690" y="3542155"/>
            <a:ext cx="5639277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4000" b="1" u="sng" dirty="0">
                <a:latin typeface="Berlin Sans FB" panose="020E0602020502020306" pitchFamily="34" charset="0"/>
              </a:rPr>
              <a:t>Questions of Evil</a:t>
            </a:r>
          </a:p>
          <a:p>
            <a:pPr marL="0" indent="0">
              <a:buNone/>
            </a:pPr>
            <a:r>
              <a:rPr lang="en-MY" sz="3600" i="1" dirty="0">
                <a:latin typeface="Berlin Sans FB" panose="020E0602020502020306" pitchFamily="34" charset="0"/>
              </a:rPr>
              <a:t>How he gets here?</a:t>
            </a:r>
          </a:p>
          <a:p>
            <a:pPr marL="0" indent="0">
              <a:buNone/>
            </a:pPr>
            <a:r>
              <a:rPr lang="en-MY" sz="3600" i="1" dirty="0">
                <a:latin typeface="Berlin Sans FB" panose="020E0602020502020306" pitchFamily="34" charset="0"/>
              </a:rPr>
              <a:t>How he works?</a:t>
            </a:r>
          </a:p>
          <a:p>
            <a:pPr marL="0" indent="0">
              <a:buNone/>
            </a:pPr>
            <a:r>
              <a:rPr lang="en-MY" sz="3600" i="1" dirty="0">
                <a:latin typeface="Berlin Sans FB" panose="020E0602020502020306" pitchFamily="34" charset="0"/>
              </a:rPr>
              <a:t>How to live with him?</a:t>
            </a:r>
          </a:p>
          <a:p>
            <a:pPr marL="0" indent="0">
              <a:buNone/>
            </a:pPr>
            <a:r>
              <a:rPr lang="en-MY" sz="3600" i="1" dirty="0">
                <a:latin typeface="Berlin Sans FB" panose="020E0602020502020306" pitchFamily="34" charset="0"/>
              </a:rPr>
              <a:t>How to get rid of him?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79A79-8127-6FFD-AF04-B991CA8CBA77}"/>
              </a:ext>
            </a:extLst>
          </p:cNvPr>
          <p:cNvSpPr txBox="1"/>
          <p:nvPr/>
        </p:nvSpPr>
        <p:spPr>
          <a:xfrm>
            <a:off x="645871" y="655936"/>
            <a:ext cx="61012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 Matthew</a:t>
            </a:r>
            <a:r>
              <a:rPr lang="en-MY" sz="44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br>
              <a:rPr lang="en-MY" sz="44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n-MY" sz="44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 13:24-30; 36-43</a:t>
            </a: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280410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1CA1-755F-9CCC-1755-9903B5B7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4" y="451227"/>
            <a:ext cx="10515600" cy="657755"/>
          </a:xfrm>
        </p:spPr>
        <p:txBody>
          <a:bodyPr>
            <a:normAutofit fontScale="90000"/>
          </a:bodyPr>
          <a:lstStyle/>
          <a:p>
            <a:br>
              <a:rPr lang="en-MY" sz="18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br>
              <a:rPr lang="en-MY" sz="18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en-MY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Matthew 13:31-33 Twin Parable</a:t>
            </a:r>
            <a:br>
              <a:rPr lang="en-MY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MY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C767-A0A2-2B80-683A-1FCE6C00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63" y="2395615"/>
            <a:ext cx="10515600" cy="151745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MY" sz="3800" i="1" dirty="0">
                <a:effectLst/>
                <a:latin typeface="Berlin Sans FB Demi" panose="020E08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Parable of the Mustard Seed</a:t>
            </a:r>
            <a:r>
              <a:rPr lang="en-MY" sz="3800" dirty="0">
                <a:effectLst/>
                <a:latin typeface="Berlin Sans FB Demi" panose="020E08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Quantity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MY" sz="3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Berlin Sans FB Demi" panose="020E0802020502020306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Parable of the Yeast - </a:t>
            </a:r>
            <a:r>
              <a:rPr lang="en-MY" sz="3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Berlin Sans FB Demi" panose="020E0802020502020306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Quality</a:t>
            </a:r>
            <a:endParaRPr lang="en-MY" sz="3800" dirty="0">
              <a:solidFill>
                <a:srgbClr val="2F5496"/>
              </a:solidFill>
              <a:effectLst/>
              <a:highlight>
                <a:srgbClr val="FFFFFF"/>
              </a:highlight>
              <a:latin typeface="Berlin Sans FB Demi" panose="020E0802020502020306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sz="3800" b="1" u="sng" dirty="0">
                <a:effectLst/>
                <a:latin typeface="Berlin Sans FB Demi" panose="020E0802020502020306" pitchFamily="34" charset="0"/>
                <a:ea typeface="DengXian" panose="02010600030101010101" pitchFamily="2" charset="-122"/>
              </a:rPr>
              <a:t> </a:t>
            </a:r>
            <a:endParaRPr lang="en-MY" sz="3800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A493C-B1EA-949B-6AD4-E42865FF0E7A}"/>
              </a:ext>
            </a:extLst>
          </p:cNvPr>
          <p:cNvSpPr txBox="1"/>
          <p:nvPr/>
        </p:nvSpPr>
        <p:spPr>
          <a:xfrm>
            <a:off x="735105" y="1022811"/>
            <a:ext cx="101598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MY" sz="4000" b="1" u="sng" dirty="0">
                <a:effectLst/>
                <a:latin typeface="Berlin Sans FB" panose="020E0602020502020306" pitchFamily="34" charset="0"/>
                <a:ea typeface="DengXian" panose="02010600030101010101" pitchFamily="2" charset="-122"/>
              </a:rPr>
              <a:t>Expansion of the Kingdom of God</a:t>
            </a:r>
          </a:p>
          <a:p>
            <a:pPr marL="0" indent="0">
              <a:buNone/>
            </a:pPr>
            <a:r>
              <a:rPr lang="en-MY" sz="4000" i="1" dirty="0"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How much growth and significance to expect?</a:t>
            </a:r>
            <a:endParaRPr lang="en-MY" sz="4000" u="sng" dirty="0">
              <a:effectLst/>
              <a:latin typeface="Berlin Sans FB" panose="020E0602020502020306" pitchFamily="34" charset="0"/>
              <a:ea typeface="DengXian" panose="02010600030101010101" pitchFamily="2" charset="-122"/>
            </a:endParaRPr>
          </a:p>
        </p:txBody>
      </p:sp>
      <p:pic>
        <p:nvPicPr>
          <p:cNvPr id="1028" name="Picture 4" descr="The Parable of the Mustard Seed — Steemit">
            <a:extLst>
              <a:ext uri="{FF2B5EF4-FFF2-40B4-BE49-F238E27FC236}">
                <a16:creationId xmlns:a16="http://schemas.microsoft.com/office/drawing/2014/main" id="{5A6A7CF8-C786-8C6D-166B-F1EFD7F3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696"/>
            <a:ext cx="6208295" cy="27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able of the Yeast Life Lessons for Today - Finding God Among Us">
            <a:extLst>
              <a:ext uri="{FF2B5EF4-FFF2-40B4-BE49-F238E27FC236}">
                <a16:creationId xmlns:a16="http://schemas.microsoft.com/office/drawing/2014/main" id="{F851C9FE-9132-6962-BC33-F5C68B98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4074695"/>
            <a:ext cx="5983705" cy="27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97" y="226174"/>
            <a:ext cx="7979229" cy="1325563"/>
          </a:xfrm>
        </p:spPr>
        <p:txBody>
          <a:bodyPr>
            <a:normAutofit/>
          </a:bodyPr>
          <a:lstStyle/>
          <a:p>
            <a:pPr algn="ctr"/>
            <a:r>
              <a:rPr lang="en-MY" sz="40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Matthew 13:31-33 The Parable            of the Mustard Seed and Yeast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75" y="1381548"/>
            <a:ext cx="11229475" cy="3334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3200" b="1" i="1" dirty="0">
                <a:solidFill>
                  <a:srgbClr val="000000"/>
                </a:solidFill>
                <a:highlight>
                  <a:srgbClr val="FFFFFF"/>
                </a:highlight>
                <a:ea typeface="DengXian Light" panose="02010600030101010101" pitchFamily="2" charset="-122"/>
              </a:rPr>
              <a:t>‘The kingdom of heaven is like a mustard seed, which a man took and planted in his field. </a:t>
            </a:r>
            <a:r>
              <a:rPr lang="en-MY" sz="3200" b="1" i="1" baseline="30000" dirty="0">
                <a:solidFill>
                  <a:srgbClr val="000000"/>
                </a:solidFill>
                <a:highlight>
                  <a:srgbClr val="FFFFFF"/>
                </a:highlight>
                <a:ea typeface="DengXian Light" panose="02010600030101010101" pitchFamily="2" charset="-122"/>
              </a:rPr>
              <a:t>32 </a:t>
            </a:r>
            <a:r>
              <a:rPr lang="en-MY" sz="3200" b="1" i="1" dirty="0">
                <a:solidFill>
                  <a:srgbClr val="000000"/>
                </a:solidFill>
                <a:highlight>
                  <a:srgbClr val="FFFFFF"/>
                </a:highlight>
                <a:ea typeface="DengXian Light" panose="02010600030101010101" pitchFamily="2" charset="-122"/>
              </a:rPr>
              <a:t>Though it is the smallest of all seeds, yet when it grows, it is the largest of garden plants and becomes a tree, so that the birds come and perch in its branches.’</a:t>
            </a:r>
          </a:p>
          <a:p>
            <a:pPr marL="0" indent="0" algn="ctr">
              <a:buNone/>
            </a:pPr>
            <a:r>
              <a:rPr lang="en-MY" sz="3200" b="1" i="1" baseline="30000" dirty="0">
                <a:solidFill>
                  <a:srgbClr val="000000"/>
                </a:solidFill>
                <a:highlight>
                  <a:srgbClr val="FFFFFF"/>
                </a:highlight>
                <a:ea typeface="DengXian Light" panose="02010600030101010101" pitchFamily="2" charset="-122"/>
              </a:rPr>
              <a:t>33 </a:t>
            </a:r>
            <a:r>
              <a:rPr lang="en-MY" sz="3200" b="1" i="1" dirty="0">
                <a:solidFill>
                  <a:srgbClr val="000000"/>
                </a:solidFill>
                <a:highlight>
                  <a:srgbClr val="FFFFFF"/>
                </a:highlight>
                <a:ea typeface="DengXian Light" panose="02010600030101010101" pitchFamily="2" charset="-122"/>
              </a:rPr>
              <a:t>He told them still another parable: ‘The kingdom of heaven      is like yeast that a woman took and mixed into about thirty kilograms of flour </a:t>
            </a:r>
            <a:r>
              <a:rPr lang="en-MY" sz="3200" b="1" i="1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DengXian Light" panose="02010600030101010101" pitchFamily="2" charset="-122"/>
              </a:rPr>
              <a:t>until it worked all through the dough.’</a:t>
            </a:r>
            <a:endParaRPr lang="en-MY" sz="3200" b="1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MY" b="1" dirty="0"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MY" b="1" dirty="0"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MY" b="1" dirty="0"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2" descr="Jesus teaches the crowd on shore from a small boat | Jesus teachings, Jesus  photo, Jesus christ images">
            <a:extLst>
              <a:ext uri="{FF2B5EF4-FFF2-40B4-BE49-F238E27FC236}">
                <a16:creationId xmlns:a16="http://schemas.microsoft.com/office/drawing/2014/main" id="{093BED32-10D7-EA05-5C13-6F8CD7B9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506"/>
            <a:ext cx="12192202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4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FCF0-BF77-6570-FBAE-9D7856C4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95" y="1005735"/>
            <a:ext cx="5139267" cy="1325563"/>
          </a:xfrm>
        </p:spPr>
        <p:txBody>
          <a:bodyPr>
            <a:normAutofit fontScale="90000"/>
          </a:bodyPr>
          <a:lstStyle/>
          <a:p>
            <a:br>
              <a:rPr lang="en-MY" sz="18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</a:br>
            <a:br>
              <a:rPr lang="en-MY" sz="18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</a:br>
            <a:r>
              <a:rPr lang="en-MY" sz="4000" b="1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The Parables of</a:t>
            </a:r>
            <a:br>
              <a:rPr lang="en-MY" sz="4000" b="1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</a:br>
            <a:r>
              <a:rPr lang="en-MY" sz="4000" b="1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the Mustard Seed </a:t>
            </a:r>
            <a:br>
              <a:rPr lang="en-MY" sz="40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</a:br>
            <a:endParaRPr lang="en-MY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E1C4-B733-6A45-276C-BDF02B6FD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14" y="2564132"/>
            <a:ext cx="6409267" cy="1899708"/>
          </a:xfrm>
        </p:spPr>
        <p:txBody>
          <a:bodyPr/>
          <a:lstStyle/>
          <a:p>
            <a:pPr marL="0" indent="0">
              <a:buNone/>
            </a:pPr>
            <a:r>
              <a:rPr lang="en-MY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‘The kingdom of heaven is like a </a:t>
            </a:r>
            <a:r>
              <a:rPr lang="en-MY" sz="36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mustard seed</a:t>
            </a:r>
            <a:r>
              <a:rPr lang="en-MY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, which a man took and planted in his field. </a:t>
            </a:r>
            <a:endParaRPr lang="en-MY" sz="3600" b="1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849F1-5756-2902-F082-7A41EA44FF17}"/>
              </a:ext>
            </a:extLst>
          </p:cNvPr>
          <p:cNvSpPr txBox="1"/>
          <p:nvPr/>
        </p:nvSpPr>
        <p:spPr>
          <a:xfrm>
            <a:off x="589695" y="4644312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The Kingdom of God Starts Small</a:t>
            </a:r>
            <a:endParaRPr lang="en-MY" sz="4400" dirty="0">
              <a:solidFill>
                <a:srgbClr val="002060"/>
              </a:solidFill>
              <a:effectLst/>
              <a:highlight>
                <a:srgbClr val="FFFFFF"/>
              </a:highlight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The Parable of the Mustard Seed – Full Gospel Holy Temple">
            <a:extLst>
              <a:ext uri="{FF2B5EF4-FFF2-40B4-BE49-F238E27FC236}">
                <a16:creationId xmlns:a16="http://schemas.microsoft.com/office/drawing/2014/main" id="{9BC7209C-51B8-E39B-F797-5770BF915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6" y="3362979"/>
            <a:ext cx="4511471" cy="28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Does Faith Like A Mustard Seed Mean In Matthew 17:20?, 53% OFF">
            <a:extLst>
              <a:ext uri="{FF2B5EF4-FFF2-40B4-BE49-F238E27FC236}">
                <a16:creationId xmlns:a16="http://schemas.microsoft.com/office/drawing/2014/main" id="{4EB6E8CD-E888-CEBF-4D75-7FA7072B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1005735"/>
            <a:ext cx="4511471" cy="23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Parable of the Mustard Seed and of the Yeast | Inspirations">
            <a:extLst>
              <a:ext uri="{FF2B5EF4-FFF2-40B4-BE49-F238E27FC236}">
                <a16:creationId xmlns:a16="http://schemas.microsoft.com/office/drawing/2014/main" id="{1BAF9DDB-68B5-D4B5-7566-AEE7F691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26" y="4273410"/>
            <a:ext cx="2854311" cy="189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0024-0F72-423F-D439-0804172A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08" y="610536"/>
            <a:ext cx="6781800" cy="725488"/>
          </a:xfrm>
        </p:spPr>
        <p:txBody>
          <a:bodyPr>
            <a:normAutofit fontScale="90000"/>
          </a:bodyPr>
          <a:lstStyle/>
          <a:p>
            <a:br>
              <a:rPr lang="en-MY" sz="1800" b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DengXian Light" panose="02010600030101010101" pitchFamily="2" charset="-122"/>
              </a:rPr>
            </a:br>
            <a:br>
              <a:rPr lang="en-MY" sz="1800" b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DengXian Light" panose="02010600030101010101" pitchFamily="2" charset="-122"/>
              </a:rPr>
            </a:br>
            <a:r>
              <a:rPr lang="en-MY" sz="4000" b="1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DengXian Light" panose="02010600030101010101" pitchFamily="2" charset="-122"/>
              </a:rPr>
              <a:t>It Grows Surprising Large</a:t>
            </a:r>
            <a:br>
              <a:rPr lang="en-MY" sz="40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en-MY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4137-0EFD-6D1D-E415-386121EC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40" y="1235538"/>
            <a:ext cx="5799667" cy="2441575"/>
          </a:xfrm>
        </p:spPr>
        <p:txBody>
          <a:bodyPr/>
          <a:lstStyle/>
          <a:p>
            <a:pPr marL="0" indent="0">
              <a:buNone/>
            </a:pPr>
            <a:r>
              <a:rPr lang="en-MY" sz="3200" b="1" i="1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32 </a:t>
            </a:r>
            <a:r>
              <a:rPr lang="en-MY" sz="3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Though it is the </a:t>
            </a:r>
            <a:r>
              <a:rPr lang="en-MY" sz="32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smallest</a:t>
            </a:r>
            <a:r>
              <a:rPr lang="en-MY" sz="3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 of all seeds, yet when it grows, it is the </a:t>
            </a:r>
            <a:r>
              <a:rPr lang="en-MY" sz="32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largest</a:t>
            </a:r>
            <a:r>
              <a:rPr lang="en-MY" sz="3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 of garden plants and becomes a tree, so that the </a:t>
            </a:r>
            <a:r>
              <a:rPr lang="en-MY" sz="32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birds</a:t>
            </a:r>
            <a:r>
              <a:rPr lang="en-MY" sz="3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 come and perch in its branches.’</a:t>
            </a:r>
            <a:endParaRPr lang="en-MY" sz="3200" b="1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EFD9C-2EFA-1365-2E16-34443EC934DE}"/>
              </a:ext>
            </a:extLst>
          </p:cNvPr>
          <p:cNvSpPr txBox="1"/>
          <p:nvPr/>
        </p:nvSpPr>
        <p:spPr>
          <a:xfrm>
            <a:off x="616311" y="4585105"/>
            <a:ext cx="662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000" b="1" u="sng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 Light" panose="02010600030101010101" pitchFamily="2" charset="-122"/>
              </a:rPr>
              <a:t>Birds in OT (</a:t>
            </a:r>
            <a:r>
              <a:rPr lang="en-MY" sz="4000" b="1" u="sng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Eze</a:t>
            </a:r>
            <a:r>
              <a:rPr lang="en-MY" sz="4000" b="1" u="sng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. 17:22-23</a:t>
            </a:r>
            <a:r>
              <a:rPr lang="en-MY" sz="4000" b="1" u="sng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 Light" panose="02010600030101010101" pitchFamily="2" charset="-122"/>
              </a:rPr>
              <a:t>)</a:t>
            </a:r>
          </a:p>
          <a:p>
            <a:r>
              <a:rPr lang="en-MY" sz="4000" i="1" dirty="0">
                <a:solidFill>
                  <a:srgbClr val="002060"/>
                </a:solidFill>
                <a:latin typeface="Berlin Sans FB" panose="020E0602020502020306" pitchFamily="34" charset="0"/>
                <a:ea typeface="DengXian Light" panose="02010600030101010101" pitchFamily="2" charset="-122"/>
              </a:rPr>
              <a:t>I</a:t>
            </a:r>
            <a:r>
              <a:rPr lang="en-MY" sz="4000" i="1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 Light" panose="02010600030101010101" pitchFamily="2" charset="-122"/>
              </a:rPr>
              <a:t>ncreased number of    Gentiles in the kingdom</a:t>
            </a:r>
            <a:endParaRPr lang="en-MY" sz="4000" i="1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E0A7C-3BC3-99BB-38D8-5F9D32E2736D}"/>
              </a:ext>
            </a:extLst>
          </p:cNvPr>
          <p:cNvSpPr txBox="1"/>
          <p:nvPr/>
        </p:nvSpPr>
        <p:spPr>
          <a:xfrm>
            <a:off x="616311" y="3657697"/>
            <a:ext cx="73266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i="1" u="sng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ea typeface="DengXian Light" panose="02010600030101010101" pitchFamily="2" charset="-122"/>
              </a:rPr>
              <a:t>From Smallest to Largest</a:t>
            </a:r>
            <a:endParaRPr lang="en-MY" sz="4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The Mustard Seed and the Leaven | Feeling God's Pleasure">
            <a:extLst>
              <a:ext uri="{FF2B5EF4-FFF2-40B4-BE49-F238E27FC236}">
                <a16:creationId xmlns:a16="http://schemas.microsoft.com/office/drawing/2014/main" id="{417F9ACD-9DDB-B742-B7AF-0E398FFF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08" y="3455752"/>
            <a:ext cx="4407634" cy="33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rables about the Kingdom of Heaven :: Mustard seed, yeast, hidden  treasure and a pearl (Matthew 13:31-33, 44-45, Mark 4:30-32, Luke 13:18-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52" y="609774"/>
            <a:ext cx="4115914" cy="2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FC3F-97BE-DC56-1BDD-3CE5E0E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51" y="823214"/>
            <a:ext cx="6900333" cy="776288"/>
          </a:xfrm>
        </p:spPr>
        <p:txBody>
          <a:bodyPr>
            <a:normAutofit fontScale="90000"/>
          </a:bodyPr>
          <a:lstStyle/>
          <a:p>
            <a:br>
              <a:rPr lang="en-MY" sz="18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</a:br>
            <a:br>
              <a:rPr lang="en-MY" sz="18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</a:br>
            <a:r>
              <a:rPr lang="en-MY" sz="4000" b="1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The Parables of the Yeast</a:t>
            </a:r>
            <a:br>
              <a:rPr lang="en-MY" sz="40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</a:br>
            <a:endParaRPr lang="en-MY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846D-3449-5EE6-F2B4-B14945A8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51" y="1599502"/>
            <a:ext cx="8119533" cy="2475442"/>
          </a:xfrm>
        </p:spPr>
        <p:txBody>
          <a:bodyPr/>
          <a:lstStyle/>
          <a:p>
            <a:pPr marL="0" indent="0">
              <a:buNone/>
            </a:pPr>
            <a:r>
              <a:rPr lang="en-MY" sz="3600" b="1" i="1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33 </a:t>
            </a:r>
            <a:r>
              <a:rPr lang="en-MY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He told them still another parable:</a:t>
            </a:r>
          </a:p>
          <a:p>
            <a:pPr marL="0" indent="0">
              <a:buNone/>
            </a:pPr>
            <a:r>
              <a:rPr lang="en-MY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‘The kingdom of heaven is like </a:t>
            </a:r>
            <a:r>
              <a:rPr lang="en-MY" sz="3600" b="1" i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yeast </a:t>
            </a:r>
            <a:r>
              <a:rPr lang="en-MY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DengXian Light" panose="02010600030101010101" pitchFamily="2" charset="-122"/>
              </a:rPr>
              <a:t>  that a woman took and mixed into   about thirty kilograms of flour…</a:t>
            </a:r>
            <a:endParaRPr lang="en-MY" sz="3600" b="1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085FB-C821-0106-9171-7EAE23568E91}"/>
              </a:ext>
            </a:extLst>
          </p:cNvPr>
          <p:cNvSpPr txBox="1"/>
          <p:nvPr/>
        </p:nvSpPr>
        <p:spPr>
          <a:xfrm>
            <a:off x="371151" y="4992115"/>
            <a:ext cx="6722533" cy="136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4000" b="1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Kingdom of God Remains Hidden at First</a:t>
            </a:r>
            <a:endParaRPr lang="en-MY" sz="3600" dirty="0">
              <a:solidFill>
                <a:srgbClr val="002060"/>
              </a:solidFill>
              <a:effectLst/>
              <a:latin typeface="Berlin Sans FB" panose="020E0602020502020306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80479-E489-F4E7-8E14-7247046659D9}"/>
              </a:ext>
            </a:extLst>
          </p:cNvPr>
          <p:cNvSpPr txBox="1"/>
          <p:nvPr/>
        </p:nvSpPr>
        <p:spPr>
          <a:xfrm>
            <a:off x="371151" y="4036054"/>
            <a:ext cx="69904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ea typeface="DengXian Light" panose="02010600030101010101" pitchFamily="2" charset="-122"/>
              </a:rPr>
              <a:t>Yeast – Invisible </a:t>
            </a:r>
            <a:r>
              <a:rPr lang="en-MY" sz="4400" b="1" dirty="0">
                <a:solidFill>
                  <a:srgbClr val="002060"/>
                </a:solidFill>
                <a:latin typeface="Berlin Sans FB Demi" panose="020E0802020502020306" pitchFamily="34" charset="0"/>
                <a:ea typeface="DengXian Light" panose="02010600030101010101" pitchFamily="2" charset="-122"/>
              </a:rPr>
              <a:t>I</a:t>
            </a:r>
            <a:r>
              <a:rPr lang="en-MY" sz="4400" b="1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ea typeface="DengXian Light" panose="02010600030101010101" pitchFamily="2" charset="-122"/>
              </a:rPr>
              <a:t>nfluence </a:t>
            </a:r>
            <a:endParaRPr lang="en-MY" sz="4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X YEAST IN DOUGH">
            <a:extLst>
              <a:ext uri="{FF2B5EF4-FFF2-40B4-BE49-F238E27FC236}">
                <a16:creationId xmlns:a16="http://schemas.microsoft.com/office/drawing/2014/main" id="{9A47890C-C0A7-A237-4F9B-826E50F8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23" y="3879418"/>
            <a:ext cx="4260439" cy="24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dding Yeast to Your Dough Mix - PMQ Piz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23" y="1644167"/>
            <a:ext cx="4260440" cy="22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ere did the hebrews escape from in the exodus">
            <a:extLst>
              <a:ext uri="{FF2B5EF4-FFF2-40B4-BE49-F238E27FC236}">
                <a16:creationId xmlns:a16="http://schemas.microsoft.com/office/drawing/2014/main" id="{A9C86352-D0A7-F635-B0DC-886CC83A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44" y="3601840"/>
            <a:ext cx="3819466" cy="28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FF6F0-7E30-9B88-5F45-7EE9762D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42" y="523878"/>
            <a:ext cx="5453744" cy="1132082"/>
          </a:xfrm>
        </p:spPr>
        <p:txBody>
          <a:bodyPr>
            <a:normAutofit fontScale="90000"/>
          </a:bodyPr>
          <a:lstStyle/>
          <a:p>
            <a:r>
              <a:rPr lang="en-MY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Kingdom will spread deep and wide</a:t>
            </a:r>
            <a:br>
              <a:rPr lang="en-US" sz="3600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MY" sz="3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9146-5BEC-43CA-CDFE-0F2EB171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35" y="1352811"/>
            <a:ext cx="7526867" cy="636974"/>
          </a:xfrm>
        </p:spPr>
        <p:txBody>
          <a:bodyPr/>
          <a:lstStyle/>
          <a:p>
            <a:pPr marL="0" indent="0">
              <a:buNone/>
            </a:pPr>
            <a:r>
              <a:rPr lang="en-MY" sz="3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DengXian Light" panose="02010600030101010101" pitchFamily="2" charset="-122"/>
              </a:rPr>
              <a:t>until it worked all through the dough.’</a:t>
            </a:r>
            <a:endParaRPr lang="en-MY" sz="32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D6C65-5098-F9E1-09FC-5C36D075B892}"/>
              </a:ext>
            </a:extLst>
          </p:cNvPr>
          <p:cNvSpPr txBox="1"/>
          <p:nvPr/>
        </p:nvSpPr>
        <p:spPr>
          <a:xfrm>
            <a:off x="411591" y="1930795"/>
            <a:ext cx="4427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600" b="1" dirty="0">
                <a:solidFill>
                  <a:srgbClr val="002060"/>
                </a:solidFill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G</a:t>
            </a:r>
            <a:r>
              <a:rPr lang="en-MY" sz="36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reat </a:t>
            </a:r>
            <a:r>
              <a:rPr lang="en-MY" sz="3600" b="1" dirty="0">
                <a:solidFill>
                  <a:srgbClr val="002060"/>
                </a:solidFill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I</a:t>
            </a:r>
            <a:r>
              <a:rPr lang="en-MY" sz="36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nfluence and </a:t>
            </a:r>
            <a:r>
              <a:rPr lang="en-MY" sz="3600" b="1" dirty="0">
                <a:solidFill>
                  <a:srgbClr val="002060"/>
                </a:solidFill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S</a:t>
            </a:r>
            <a:r>
              <a:rPr lang="en-MY" sz="36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Berlin Sans FB" panose="020E0602020502020306" pitchFamily="34" charset="0"/>
                <a:ea typeface="DengXian Light" panose="02010600030101010101" pitchFamily="2" charset="-122"/>
              </a:rPr>
              <a:t>ignificance</a:t>
            </a:r>
          </a:p>
        </p:txBody>
      </p:sp>
      <p:pic>
        <p:nvPicPr>
          <p:cNvPr id="5122" name="Picture 2" descr="Listen and Hear — Matthew 13:1-52 - Reading...">
            <a:extLst>
              <a:ext uri="{FF2B5EF4-FFF2-40B4-BE49-F238E27FC236}">
                <a16:creationId xmlns:a16="http://schemas.microsoft.com/office/drawing/2014/main" id="{C10AB576-0487-C0F0-D4EF-A9168B17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44" y="909133"/>
            <a:ext cx="3785118" cy="21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does Leviticus 7:13 mean? | Bible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50" y="3563077"/>
            <a:ext cx="3785118" cy="28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36" y="3471178"/>
            <a:ext cx="720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600" b="1" u="sng" dirty="0">
                <a:solidFill>
                  <a:srgbClr val="FF0000"/>
                </a:solidFill>
                <a:latin typeface="Berlin Sans FB" panose="020E0602020502020306" pitchFamily="34" charset="0"/>
                <a:ea typeface="DengXian Light" panose="02010600030101010101"/>
                <a:cs typeface="Calibri" panose="020F0502020204030204" pitchFamily="34" charset="0"/>
              </a:rPr>
              <a:t>Yeast is represented negatively</a:t>
            </a:r>
            <a:endParaRPr lang="en-US" sz="36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620" y="407390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3200" b="1" dirty="0">
                <a:solidFill>
                  <a:srgbClr val="000000"/>
                </a:solidFill>
                <a:latin typeface="Calibri" panose="020F0502020204030204" pitchFamily="34" charset="0"/>
                <a:ea typeface="DengXian Light" panose="02010600030101010101"/>
                <a:cs typeface="Calibri" panose="020F0502020204030204" pitchFamily="34" charset="0"/>
              </a:rPr>
              <a:t>Exodus 12:15; 13:6-7 Feast of the Unleavened Bread/The Passover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02353" y="5095948"/>
            <a:ext cx="7664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b="1" dirty="0">
                <a:solidFill>
                  <a:srgbClr val="000000"/>
                </a:solidFill>
                <a:latin typeface="Calibri" panose="020F0502020204030204" pitchFamily="34" charset="0"/>
                <a:ea typeface="DengXian Light" panose="02010600030101010101"/>
                <a:cs typeface="Calibri" panose="020F0502020204030204" pitchFamily="34" charset="0"/>
              </a:rPr>
              <a:t>Leviticus 2:11 Grain Offering without yeast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81535" y="5753856"/>
            <a:ext cx="6151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4000" b="1" dirty="0">
                <a:solidFill>
                  <a:srgbClr val="002060"/>
                </a:solidFill>
                <a:latin typeface="Berlin Sans FB Demi" panose="020E0802020502020306" pitchFamily="34" charset="0"/>
                <a:ea typeface="DengXian Light" panose="02010600030101010101"/>
                <a:cs typeface="Calibri" panose="020F0502020204030204" pitchFamily="34" charset="0"/>
              </a:rPr>
              <a:t>In NT – Hypocrisy and Sin </a:t>
            </a:r>
            <a:endParaRPr lang="en-US" sz="4000" dirty="0">
              <a:solidFill>
                <a:srgbClr val="002060"/>
              </a:solidFill>
              <a:effectLst/>
              <a:latin typeface="Berlin Sans FB Demi" panose="020E0802020502020306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6809</TotalTime>
  <Words>800</Words>
  <Application>Microsoft Office PowerPoint</Application>
  <PresentationFormat>Widescreen</PresentationFormat>
  <Paragraphs>84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DengXian Light</vt:lpstr>
      <vt:lpstr>Arial</vt:lpstr>
      <vt:lpstr>Arial Black</vt:lpstr>
      <vt:lpstr>Berlin Sans FB</vt:lpstr>
      <vt:lpstr>Berlin Sans FB Demi</vt:lpstr>
      <vt:lpstr>Calibri</vt:lpstr>
      <vt:lpstr>Calibri Light</vt:lpstr>
      <vt:lpstr>Symbol</vt:lpstr>
      <vt:lpstr>Times New Roman</vt:lpstr>
      <vt:lpstr>Office Theme</vt:lpstr>
      <vt:lpstr>     The Parable of  the Mustard Seed      and Yeast</vt:lpstr>
      <vt:lpstr>Matthew 13 The Seven Parables of the Kingdom</vt:lpstr>
      <vt:lpstr>  Parable of the  Wheat and Weeds  </vt:lpstr>
      <vt:lpstr>  Matthew 13:31-33 Twin Parable </vt:lpstr>
      <vt:lpstr>Matthew 13:31-33 The Parable            of the Mustard Seed and Yeast</vt:lpstr>
      <vt:lpstr>  The Parables of the Mustard Seed  </vt:lpstr>
      <vt:lpstr>  It Grows Surprising Large </vt:lpstr>
      <vt:lpstr>  The Parables of the Yeast </vt:lpstr>
      <vt:lpstr>The Kingdom will spread deep and wide </vt:lpstr>
      <vt:lpstr>Look at the ‘Yeast of Jesus’</vt:lpstr>
      <vt:lpstr>  Expansion of the Kingdom How much growth and significance to expect? </vt:lpstr>
      <vt:lpstr> Parable of the Yeast Quality Growth in  Influence and Maturity </vt:lpstr>
      <vt:lpstr> Influence of Christianity in Civilisation over the Centuries </vt:lpstr>
      <vt:lpstr>He uses the ‘Yeast’! </vt:lpstr>
      <vt:lpstr>  Be Faithful and Fruitful Kingdom Disciples  </vt:lpstr>
      <vt:lpstr>   Be the ‘Yeast of Christ’ - Grow Deep  </vt:lpstr>
      <vt:lpstr>Kingdom Disciples in…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Paul KTLim</cp:lastModifiedBy>
  <cp:revision>300</cp:revision>
  <dcterms:created xsi:type="dcterms:W3CDTF">2023-12-27T12:19:36Z</dcterms:created>
  <dcterms:modified xsi:type="dcterms:W3CDTF">2024-07-30T12:56:57Z</dcterms:modified>
</cp:coreProperties>
</file>